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33"/>
  </p:notesMasterIdLst>
  <p:sldIdLst>
    <p:sldId id="256" r:id="rId2"/>
    <p:sldId id="261" r:id="rId3"/>
    <p:sldId id="293" r:id="rId4"/>
    <p:sldId id="264" r:id="rId5"/>
    <p:sldId id="292" r:id="rId6"/>
    <p:sldId id="265" r:id="rId7"/>
    <p:sldId id="262" r:id="rId8"/>
    <p:sldId id="280" r:id="rId9"/>
    <p:sldId id="263" r:id="rId10"/>
    <p:sldId id="267" r:id="rId11"/>
    <p:sldId id="281" r:id="rId12"/>
    <p:sldId id="269" r:id="rId13"/>
    <p:sldId id="268" r:id="rId14"/>
    <p:sldId id="282" r:id="rId15"/>
    <p:sldId id="270" r:id="rId16"/>
    <p:sldId id="272" r:id="rId17"/>
    <p:sldId id="287" r:id="rId18"/>
    <p:sldId id="283" r:id="rId19"/>
    <p:sldId id="271" r:id="rId20"/>
    <p:sldId id="273" r:id="rId21"/>
    <p:sldId id="289" r:id="rId22"/>
    <p:sldId id="284" r:id="rId23"/>
    <p:sldId id="274" r:id="rId24"/>
    <p:sldId id="275" r:id="rId25"/>
    <p:sldId id="285" r:id="rId26"/>
    <p:sldId id="276" r:id="rId27"/>
    <p:sldId id="277" r:id="rId28"/>
    <p:sldId id="288" r:id="rId29"/>
    <p:sldId id="260" r:id="rId30"/>
    <p:sldId id="286" r:id="rId31"/>
    <p:sldId id="278"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73"/>
    <p:restoredTop sz="94592"/>
  </p:normalViewPr>
  <p:slideViewPr>
    <p:cSldViewPr snapToGrid="0">
      <p:cViewPr varScale="1">
        <p:scale>
          <a:sx n="84" d="100"/>
          <a:sy n="84" d="100"/>
        </p:scale>
        <p:origin x="13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888944-69BC-A641-918C-B9787171BE19}" type="doc">
      <dgm:prSet loTypeId="urn:microsoft.com/office/officeart/2005/8/layout/hList1" loCatId="" qsTypeId="urn:microsoft.com/office/officeart/2005/8/quickstyle/simple1" qsCatId="simple" csTypeId="urn:microsoft.com/office/officeart/2005/8/colors/accent2_5" csCatId="accent2" phldr="1"/>
      <dgm:spPr/>
      <dgm:t>
        <a:bodyPr/>
        <a:lstStyle/>
        <a:p>
          <a:endParaRPr lang="en-GB"/>
        </a:p>
      </dgm:t>
    </dgm:pt>
    <dgm:pt modelId="{7BEFCFB6-1921-7B44-8E60-4D33A6DEB5AC}" type="pres">
      <dgm:prSet presAssocID="{E0888944-69BC-A641-918C-B9787171BE19}" presName="Name0" presStyleCnt="0">
        <dgm:presLayoutVars>
          <dgm:dir/>
          <dgm:animLvl val="lvl"/>
          <dgm:resizeHandles val="exact"/>
        </dgm:presLayoutVars>
      </dgm:prSet>
      <dgm:spPr/>
    </dgm:pt>
  </dgm:ptLst>
  <dgm:cxnLst>
    <dgm:cxn modelId="{92B9A561-C013-6740-816E-FE3EC60E003B}" type="presOf" srcId="{E0888944-69BC-A641-918C-B9787171BE19}" destId="{7BEFCFB6-1921-7B44-8E60-4D33A6DEB5AC}" srcOrd="0"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49AAF7A-F168-7742-8508-77E8076311FD}" type="doc">
      <dgm:prSet loTypeId="urn:microsoft.com/office/officeart/2005/8/layout/matrix1" loCatId="" qsTypeId="urn:microsoft.com/office/officeart/2005/8/quickstyle/simple1" qsCatId="simple" csTypeId="urn:microsoft.com/office/officeart/2005/8/colors/accent2_3" csCatId="accent2" phldr="1"/>
      <dgm:spPr/>
      <dgm:t>
        <a:bodyPr/>
        <a:lstStyle/>
        <a:p>
          <a:endParaRPr lang="en-GB"/>
        </a:p>
      </dgm:t>
    </dgm:pt>
    <dgm:pt modelId="{9A543415-0E4D-3641-9B6B-455D577F72EB}">
      <dgm:prSet phldrT="[Text]"/>
      <dgm:spPr/>
      <dgm:t>
        <a:bodyPr/>
        <a:lstStyle/>
        <a:p>
          <a:r>
            <a:rPr lang="en-GB" dirty="0"/>
            <a:t>ENGAGEMENT</a:t>
          </a:r>
        </a:p>
      </dgm:t>
    </dgm:pt>
    <dgm:pt modelId="{28DF6816-BCD2-B043-AB74-3D9A1812121E}" type="parTrans" cxnId="{16B02178-B2A7-C844-B950-90B4D66155C0}">
      <dgm:prSet/>
      <dgm:spPr/>
      <dgm:t>
        <a:bodyPr/>
        <a:lstStyle/>
        <a:p>
          <a:endParaRPr lang="en-GB"/>
        </a:p>
      </dgm:t>
    </dgm:pt>
    <dgm:pt modelId="{DF559FF3-1AAB-4A4B-9339-7DC809DCAB93}" type="sibTrans" cxnId="{16B02178-B2A7-C844-B950-90B4D66155C0}">
      <dgm:prSet/>
      <dgm:spPr/>
      <dgm:t>
        <a:bodyPr/>
        <a:lstStyle/>
        <a:p>
          <a:endParaRPr lang="en-GB"/>
        </a:p>
      </dgm:t>
    </dgm:pt>
    <dgm:pt modelId="{3C92A706-3286-904D-99CF-FB10B581BB20}">
      <dgm:prSet phldrT="[Text]"/>
      <dgm:spPr/>
      <dgm:t>
        <a:bodyPr/>
        <a:lstStyle/>
        <a:p>
          <a:pPr>
            <a:buNone/>
          </a:pPr>
          <a:r>
            <a:rPr lang="en-GB" dirty="0">
              <a:solidFill>
                <a:schemeClr val="tx1"/>
              </a:solidFill>
            </a:rPr>
            <a:t>STRENGTHS</a:t>
          </a:r>
        </a:p>
        <a:p>
          <a:pPr>
            <a:buFont typeface="Arial" panose="020B0604020202020204" pitchFamily="34" charset="0"/>
            <a:buNone/>
          </a:pPr>
          <a:r>
            <a:rPr lang="en-GB" dirty="0"/>
            <a:t>Allows us to use the evidence collated to make stakeholders aware of issues and what we expect to be done</a:t>
          </a:r>
        </a:p>
      </dgm:t>
    </dgm:pt>
    <dgm:pt modelId="{C9E4E158-A04B-DE4F-A0C5-0ADE08027CC8}" type="parTrans" cxnId="{2501247E-9BDB-7C45-8C35-2FEFEDA9EF98}">
      <dgm:prSet/>
      <dgm:spPr/>
      <dgm:t>
        <a:bodyPr/>
        <a:lstStyle/>
        <a:p>
          <a:endParaRPr lang="en-GB"/>
        </a:p>
      </dgm:t>
    </dgm:pt>
    <dgm:pt modelId="{0B547607-360D-0341-897E-289F1EE5E814}" type="sibTrans" cxnId="{2501247E-9BDB-7C45-8C35-2FEFEDA9EF98}">
      <dgm:prSet/>
      <dgm:spPr/>
      <dgm:t>
        <a:bodyPr/>
        <a:lstStyle/>
        <a:p>
          <a:endParaRPr lang="en-GB"/>
        </a:p>
      </dgm:t>
    </dgm:pt>
    <dgm:pt modelId="{371294C0-A353-B047-BB54-D0CF1149662F}">
      <dgm:prSet phldrT="[Text]"/>
      <dgm:spPr/>
      <dgm:t>
        <a:bodyPr/>
        <a:lstStyle/>
        <a:p>
          <a:r>
            <a:rPr lang="en-GB" dirty="0">
              <a:solidFill>
                <a:schemeClr val="tx1"/>
              </a:solidFill>
            </a:rPr>
            <a:t>WEAKNESSES</a:t>
          </a:r>
        </a:p>
        <a:p>
          <a:r>
            <a:rPr lang="en-GB" dirty="0"/>
            <a:t>Lots of stakeholders in County Council / Highways who need to co-ordinate</a:t>
          </a:r>
        </a:p>
        <a:p>
          <a:r>
            <a:rPr lang="en-GB" dirty="0"/>
            <a:t>Lack of funding</a:t>
          </a:r>
        </a:p>
      </dgm:t>
    </dgm:pt>
    <dgm:pt modelId="{93D50F20-F685-4E4E-BF97-B99649DE24C4}" type="parTrans" cxnId="{B91B6519-02EE-4A4F-A067-3A94F7EEC098}">
      <dgm:prSet/>
      <dgm:spPr/>
      <dgm:t>
        <a:bodyPr/>
        <a:lstStyle/>
        <a:p>
          <a:endParaRPr lang="en-GB"/>
        </a:p>
      </dgm:t>
    </dgm:pt>
    <dgm:pt modelId="{58E0D710-637E-0C48-A836-9B6FAFDBED42}" type="sibTrans" cxnId="{B91B6519-02EE-4A4F-A067-3A94F7EEC098}">
      <dgm:prSet/>
      <dgm:spPr/>
      <dgm:t>
        <a:bodyPr/>
        <a:lstStyle/>
        <a:p>
          <a:endParaRPr lang="en-GB"/>
        </a:p>
      </dgm:t>
    </dgm:pt>
    <dgm:pt modelId="{977A3E3A-6645-1E4A-9950-16CF47B0D1B5}">
      <dgm:prSet phldrT="[Text]"/>
      <dgm:spPr/>
      <dgm:t>
        <a:bodyPr/>
        <a:lstStyle/>
        <a:p>
          <a:r>
            <a:rPr lang="en-GB" dirty="0">
              <a:solidFill>
                <a:schemeClr val="tx1"/>
              </a:solidFill>
            </a:rPr>
            <a:t>OPPORTUNITIES</a:t>
          </a:r>
        </a:p>
        <a:p>
          <a:r>
            <a:rPr lang="en-GB" dirty="0"/>
            <a:t>Places accountability with appropriate stakeholders. Hold to account</a:t>
          </a:r>
        </a:p>
      </dgm:t>
    </dgm:pt>
    <dgm:pt modelId="{EB2D539A-8097-0A40-8367-BDF6EA8F08FE}" type="parTrans" cxnId="{24A45F28-10B9-5F43-A8A9-09926C724AB6}">
      <dgm:prSet/>
      <dgm:spPr/>
      <dgm:t>
        <a:bodyPr/>
        <a:lstStyle/>
        <a:p>
          <a:endParaRPr lang="en-GB"/>
        </a:p>
      </dgm:t>
    </dgm:pt>
    <dgm:pt modelId="{19743918-ED1E-114D-B3BE-D6DC363FB786}" type="sibTrans" cxnId="{24A45F28-10B9-5F43-A8A9-09926C724AB6}">
      <dgm:prSet/>
      <dgm:spPr/>
      <dgm:t>
        <a:bodyPr/>
        <a:lstStyle/>
        <a:p>
          <a:endParaRPr lang="en-GB"/>
        </a:p>
      </dgm:t>
    </dgm:pt>
    <dgm:pt modelId="{78F37CEB-C1CC-0642-A15E-ACDFF6C0DA58}">
      <dgm:prSet phldrT="[Text]"/>
      <dgm:spPr/>
      <dgm:t>
        <a:bodyPr/>
        <a:lstStyle/>
        <a:p>
          <a:r>
            <a:rPr lang="en-GB" dirty="0">
              <a:solidFill>
                <a:schemeClr val="tx1"/>
              </a:solidFill>
            </a:rPr>
            <a:t>THREATS</a:t>
          </a:r>
        </a:p>
        <a:p>
          <a:r>
            <a:rPr lang="en-GB" dirty="0"/>
            <a:t>Election – changes of Elected Influencers</a:t>
          </a:r>
        </a:p>
      </dgm:t>
    </dgm:pt>
    <dgm:pt modelId="{8C957DFF-99E7-5E4A-AF77-868118FB1572}" type="parTrans" cxnId="{B59683DA-38B9-8544-88EE-562328EBC0C0}">
      <dgm:prSet/>
      <dgm:spPr/>
      <dgm:t>
        <a:bodyPr/>
        <a:lstStyle/>
        <a:p>
          <a:endParaRPr lang="en-GB"/>
        </a:p>
      </dgm:t>
    </dgm:pt>
    <dgm:pt modelId="{1473CAEF-5D11-354B-9FC5-17E8A26F013D}" type="sibTrans" cxnId="{B59683DA-38B9-8544-88EE-562328EBC0C0}">
      <dgm:prSet/>
      <dgm:spPr/>
      <dgm:t>
        <a:bodyPr/>
        <a:lstStyle/>
        <a:p>
          <a:endParaRPr lang="en-GB"/>
        </a:p>
      </dgm:t>
    </dgm:pt>
    <dgm:pt modelId="{4CA5508E-2CBF-084D-B6A4-CB49EAE0C6EF}" type="pres">
      <dgm:prSet presAssocID="{049AAF7A-F168-7742-8508-77E8076311FD}" presName="diagram" presStyleCnt="0">
        <dgm:presLayoutVars>
          <dgm:chMax val="1"/>
          <dgm:dir/>
          <dgm:animLvl val="ctr"/>
          <dgm:resizeHandles val="exact"/>
        </dgm:presLayoutVars>
      </dgm:prSet>
      <dgm:spPr/>
    </dgm:pt>
    <dgm:pt modelId="{29ADF702-3B59-9B4B-BD15-2F6E5F415255}" type="pres">
      <dgm:prSet presAssocID="{049AAF7A-F168-7742-8508-77E8076311FD}" presName="matrix" presStyleCnt="0"/>
      <dgm:spPr/>
    </dgm:pt>
    <dgm:pt modelId="{77EE68CE-C6DD-8447-8444-6F177484DF4D}" type="pres">
      <dgm:prSet presAssocID="{049AAF7A-F168-7742-8508-77E8076311FD}" presName="tile1" presStyleLbl="node1" presStyleIdx="0" presStyleCnt="4"/>
      <dgm:spPr/>
    </dgm:pt>
    <dgm:pt modelId="{B0EC1372-9BAC-F644-8C95-FD6D5B5C9841}" type="pres">
      <dgm:prSet presAssocID="{049AAF7A-F168-7742-8508-77E8076311FD}" presName="tile1text" presStyleLbl="node1" presStyleIdx="0" presStyleCnt="4">
        <dgm:presLayoutVars>
          <dgm:chMax val="0"/>
          <dgm:chPref val="0"/>
          <dgm:bulletEnabled val="1"/>
        </dgm:presLayoutVars>
      </dgm:prSet>
      <dgm:spPr/>
    </dgm:pt>
    <dgm:pt modelId="{087F5AEE-125E-B043-BC5F-D00AAC313B27}" type="pres">
      <dgm:prSet presAssocID="{049AAF7A-F168-7742-8508-77E8076311FD}" presName="tile2" presStyleLbl="node1" presStyleIdx="1" presStyleCnt="4"/>
      <dgm:spPr/>
    </dgm:pt>
    <dgm:pt modelId="{E5B746BF-2B98-1E4B-AD54-11353CA76A8A}" type="pres">
      <dgm:prSet presAssocID="{049AAF7A-F168-7742-8508-77E8076311FD}" presName="tile2text" presStyleLbl="node1" presStyleIdx="1" presStyleCnt="4">
        <dgm:presLayoutVars>
          <dgm:chMax val="0"/>
          <dgm:chPref val="0"/>
          <dgm:bulletEnabled val="1"/>
        </dgm:presLayoutVars>
      </dgm:prSet>
      <dgm:spPr/>
    </dgm:pt>
    <dgm:pt modelId="{D6058F5E-FB28-9644-A6E0-D80CDD5244C7}" type="pres">
      <dgm:prSet presAssocID="{049AAF7A-F168-7742-8508-77E8076311FD}" presName="tile3" presStyleLbl="node1" presStyleIdx="2" presStyleCnt="4"/>
      <dgm:spPr/>
    </dgm:pt>
    <dgm:pt modelId="{B05ADA78-EE40-C341-95C5-AA2AF880C993}" type="pres">
      <dgm:prSet presAssocID="{049AAF7A-F168-7742-8508-77E8076311FD}" presName="tile3text" presStyleLbl="node1" presStyleIdx="2" presStyleCnt="4">
        <dgm:presLayoutVars>
          <dgm:chMax val="0"/>
          <dgm:chPref val="0"/>
          <dgm:bulletEnabled val="1"/>
        </dgm:presLayoutVars>
      </dgm:prSet>
      <dgm:spPr/>
    </dgm:pt>
    <dgm:pt modelId="{0E13895D-51B1-0E4C-ADB5-E9D521C91153}" type="pres">
      <dgm:prSet presAssocID="{049AAF7A-F168-7742-8508-77E8076311FD}" presName="tile4" presStyleLbl="node1" presStyleIdx="3" presStyleCnt="4"/>
      <dgm:spPr/>
    </dgm:pt>
    <dgm:pt modelId="{13823D85-9C91-FB4E-BFAD-E52B03D33758}" type="pres">
      <dgm:prSet presAssocID="{049AAF7A-F168-7742-8508-77E8076311FD}" presName="tile4text" presStyleLbl="node1" presStyleIdx="3" presStyleCnt="4">
        <dgm:presLayoutVars>
          <dgm:chMax val="0"/>
          <dgm:chPref val="0"/>
          <dgm:bulletEnabled val="1"/>
        </dgm:presLayoutVars>
      </dgm:prSet>
      <dgm:spPr/>
    </dgm:pt>
    <dgm:pt modelId="{E4B3D5A8-5B02-5448-893A-3DA638F42878}" type="pres">
      <dgm:prSet presAssocID="{049AAF7A-F168-7742-8508-77E8076311FD}" presName="centerTile" presStyleLbl="fgShp" presStyleIdx="0" presStyleCnt="1">
        <dgm:presLayoutVars>
          <dgm:chMax val="0"/>
          <dgm:chPref val="0"/>
        </dgm:presLayoutVars>
      </dgm:prSet>
      <dgm:spPr/>
    </dgm:pt>
  </dgm:ptLst>
  <dgm:cxnLst>
    <dgm:cxn modelId="{B18DB804-AC43-4E4B-881C-ABE96740B77E}" type="presOf" srcId="{049AAF7A-F168-7742-8508-77E8076311FD}" destId="{4CA5508E-2CBF-084D-B6A4-CB49EAE0C6EF}" srcOrd="0" destOrd="0" presId="urn:microsoft.com/office/officeart/2005/8/layout/matrix1"/>
    <dgm:cxn modelId="{B91B6519-02EE-4A4F-A067-3A94F7EEC098}" srcId="{9A543415-0E4D-3641-9B6B-455D577F72EB}" destId="{371294C0-A353-B047-BB54-D0CF1149662F}" srcOrd="1" destOrd="0" parTransId="{93D50F20-F685-4E4E-BF97-B99649DE24C4}" sibTransId="{58E0D710-637E-0C48-A836-9B6FAFDBED42}"/>
    <dgm:cxn modelId="{24A45F28-10B9-5F43-A8A9-09926C724AB6}" srcId="{9A543415-0E4D-3641-9B6B-455D577F72EB}" destId="{977A3E3A-6645-1E4A-9950-16CF47B0D1B5}" srcOrd="2" destOrd="0" parTransId="{EB2D539A-8097-0A40-8367-BDF6EA8F08FE}" sibTransId="{19743918-ED1E-114D-B3BE-D6DC363FB786}"/>
    <dgm:cxn modelId="{FC9AB52D-DA4D-D549-894E-E44B4A603F93}" type="presOf" srcId="{371294C0-A353-B047-BB54-D0CF1149662F}" destId="{087F5AEE-125E-B043-BC5F-D00AAC313B27}" srcOrd="0" destOrd="0" presId="urn:microsoft.com/office/officeart/2005/8/layout/matrix1"/>
    <dgm:cxn modelId="{C60C8130-63B4-EF47-9432-CF14515DE9F7}" type="presOf" srcId="{371294C0-A353-B047-BB54-D0CF1149662F}" destId="{E5B746BF-2B98-1E4B-AD54-11353CA76A8A}" srcOrd="1" destOrd="0" presId="urn:microsoft.com/office/officeart/2005/8/layout/matrix1"/>
    <dgm:cxn modelId="{A3518C38-E846-F742-B083-9D9FCF37F78D}" type="presOf" srcId="{3C92A706-3286-904D-99CF-FB10B581BB20}" destId="{B0EC1372-9BAC-F644-8C95-FD6D5B5C9841}" srcOrd="1" destOrd="0" presId="urn:microsoft.com/office/officeart/2005/8/layout/matrix1"/>
    <dgm:cxn modelId="{86E71C48-66C0-604B-9B7D-BDF4A44711E9}" type="presOf" srcId="{3C92A706-3286-904D-99CF-FB10B581BB20}" destId="{77EE68CE-C6DD-8447-8444-6F177484DF4D}" srcOrd="0" destOrd="0" presId="urn:microsoft.com/office/officeart/2005/8/layout/matrix1"/>
    <dgm:cxn modelId="{16B02178-B2A7-C844-B950-90B4D66155C0}" srcId="{049AAF7A-F168-7742-8508-77E8076311FD}" destId="{9A543415-0E4D-3641-9B6B-455D577F72EB}" srcOrd="0" destOrd="0" parTransId="{28DF6816-BCD2-B043-AB74-3D9A1812121E}" sibTransId="{DF559FF3-1AAB-4A4B-9339-7DC809DCAB93}"/>
    <dgm:cxn modelId="{A4DE8E7A-A56E-834C-9649-5B2FF4DA60C0}" type="presOf" srcId="{977A3E3A-6645-1E4A-9950-16CF47B0D1B5}" destId="{B05ADA78-EE40-C341-95C5-AA2AF880C993}" srcOrd="1" destOrd="0" presId="urn:microsoft.com/office/officeart/2005/8/layout/matrix1"/>
    <dgm:cxn modelId="{2501247E-9BDB-7C45-8C35-2FEFEDA9EF98}" srcId="{9A543415-0E4D-3641-9B6B-455D577F72EB}" destId="{3C92A706-3286-904D-99CF-FB10B581BB20}" srcOrd="0" destOrd="0" parTransId="{C9E4E158-A04B-DE4F-A0C5-0ADE08027CC8}" sibTransId="{0B547607-360D-0341-897E-289F1EE5E814}"/>
    <dgm:cxn modelId="{E0727F7F-B9ED-7844-9749-CA2759A58134}" type="presOf" srcId="{78F37CEB-C1CC-0642-A15E-ACDFF6C0DA58}" destId="{0E13895D-51B1-0E4C-ADB5-E9D521C91153}" srcOrd="0" destOrd="0" presId="urn:microsoft.com/office/officeart/2005/8/layout/matrix1"/>
    <dgm:cxn modelId="{2039FB95-AABF-B943-BD1E-24AA0AC68A6C}" type="presOf" srcId="{977A3E3A-6645-1E4A-9950-16CF47B0D1B5}" destId="{D6058F5E-FB28-9644-A6E0-D80CDD5244C7}" srcOrd="0" destOrd="0" presId="urn:microsoft.com/office/officeart/2005/8/layout/matrix1"/>
    <dgm:cxn modelId="{34129AB6-BC90-534F-B2FC-8619E2CE3849}" type="presOf" srcId="{9A543415-0E4D-3641-9B6B-455D577F72EB}" destId="{E4B3D5A8-5B02-5448-893A-3DA638F42878}" srcOrd="0" destOrd="0" presId="urn:microsoft.com/office/officeart/2005/8/layout/matrix1"/>
    <dgm:cxn modelId="{B59683DA-38B9-8544-88EE-562328EBC0C0}" srcId="{9A543415-0E4D-3641-9B6B-455D577F72EB}" destId="{78F37CEB-C1CC-0642-A15E-ACDFF6C0DA58}" srcOrd="3" destOrd="0" parTransId="{8C957DFF-99E7-5E4A-AF77-868118FB1572}" sibTransId="{1473CAEF-5D11-354B-9FC5-17E8A26F013D}"/>
    <dgm:cxn modelId="{0E23D4E1-8A17-024C-B48A-EEF00A109A59}" type="presOf" srcId="{78F37CEB-C1CC-0642-A15E-ACDFF6C0DA58}" destId="{13823D85-9C91-FB4E-BFAD-E52B03D33758}" srcOrd="1" destOrd="0" presId="urn:microsoft.com/office/officeart/2005/8/layout/matrix1"/>
    <dgm:cxn modelId="{9D1A0234-76F3-9643-B447-CAD7F262296D}" type="presParOf" srcId="{4CA5508E-2CBF-084D-B6A4-CB49EAE0C6EF}" destId="{29ADF702-3B59-9B4B-BD15-2F6E5F415255}" srcOrd="0" destOrd="0" presId="urn:microsoft.com/office/officeart/2005/8/layout/matrix1"/>
    <dgm:cxn modelId="{4BCF57F4-D4D3-0244-B0AD-D5ABBB156D40}" type="presParOf" srcId="{29ADF702-3B59-9B4B-BD15-2F6E5F415255}" destId="{77EE68CE-C6DD-8447-8444-6F177484DF4D}" srcOrd="0" destOrd="0" presId="urn:microsoft.com/office/officeart/2005/8/layout/matrix1"/>
    <dgm:cxn modelId="{983CA9BB-2036-0D46-BBFF-8BDDBF3D1CD8}" type="presParOf" srcId="{29ADF702-3B59-9B4B-BD15-2F6E5F415255}" destId="{B0EC1372-9BAC-F644-8C95-FD6D5B5C9841}" srcOrd="1" destOrd="0" presId="urn:microsoft.com/office/officeart/2005/8/layout/matrix1"/>
    <dgm:cxn modelId="{AAAF60D1-6A8C-4D42-B5BD-B3AED66D4681}" type="presParOf" srcId="{29ADF702-3B59-9B4B-BD15-2F6E5F415255}" destId="{087F5AEE-125E-B043-BC5F-D00AAC313B27}" srcOrd="2" destOrd="0" presId="urn:microsoft.com/office/officeart/2005/8/layout/matrix1"/>
    <dgm:cxn modelId="{05B946BB-2A18-3246-9F83-07FEF7E6619A}" type="presParOf" srcId="{29ADF702-3B59-9B4B-BD15-2F6E5F415255}" destId="{E5B746BF-2B98-1E4B-AD54-11353CA76A8A}" srcOrd="3" destOrd="0" presId="urn:microsoft.com/office/officeart/2005/8/layout/matrix1"/>
    <dgm:cxn modelId="{D8B27869-C7C5-5F45-8A4C-543C53E47C72}" type="presParOf" srcId="{29ADF702-3B59-9B4B-BD15-2F6E5F415255}" destId="{D6058F5E-FB28-9644-A6E0-D80CDD5244C7}" srcOrd="4" destOrd="0" presId="urn:microsoft.com/office/officeart/2005/8/layout/matrix1"/>
    <dgm:cxn modelId="{5F4B1BF7-1938-AF44-A45E-DCE75786BE1E}" type="presParOf" srcId="{29ADF702-3B59-9B4B-BD15-2F6E5F415255}" destId="{B05ADA78-EE40-C341-95C5-AA2AF880C993}" srcOrd="5" destOrd="0" presId="urn:microsoft.com/office/officeart/2005/8/layout/matrix1"/>
    <dgm:cxn modelId="{105A99F2-782B-BD4E-BDFF-11A2CBE6CBA4}" type="presParOf" srcId="{29ADF702-3B59-9B4B-BD15-2F6E5F415255}" destId="{0E13895D-51B1-0E4C-ADB5-E9D521C91153}" srcOrd="6" destOrd="0" presId="urn:microsoft.com/office/officeart/2005/8/layout/matrix1"/>
    <dgm:cxn modelId="{6BF06E5C-DA0B-FE49-BA79-AA3235576EA6}" type="presParOf" srcId="{29ADF702-3B59-9B4B-BD15-2F6E5F415255}" destId="{13823D85-9C91-FB4E-BFAD-E52B03D33758}" srcOrd="7" destOrd="0" presId="urn:microsoft.com/office/officeart/2005/8/layout/matrix1"/>
    <dgm:cxn modelId="{EBCBE2D1-6EF0-9C49-9D88-D79E8B20CAB1}" type="presParOf" srcId="{4CA5508E-2CBF-084D-B6A4-CB49EAE0C6EF}" destId="{E4B3D5A8-5B02-5448-893A-3DA638F42878}" srcOrd="1" destOrd="0" presId="urn:microsoft.com/office/officeart/2005/8/layout/matrix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0888944-69BC-A641-918C-B9787171BE19}" type="doc">
      <dgm:prSet loTypeId="urn:microsoft.com/office/officeart/2005/8/layout/hList1" loCatId="" qsTypeId="urn:microsoft.com/office/officeart/2005/8/quickstyle/simple1" qsCatId="simple" csTypeId="urn:microsoft.com/office/officeart/2005/8/colors/accent2_5" csCatId="accent2" phldr="1"/>
      <dgm:spPr/>
      <dgm:t>
        <a:bodyPr/>
        <a:lstStyle/>
        <a:p>
          <a:endParaRPr lang="en-GB"/>
        </a:p>
      </dgm:t>
    </dgm:pt>
    <dgm:pt modelId="{7BEFCFB6-1921-7B44-8E60-4D33A6DEB5AC}" type="pres">
      <dgm:prSet presAssocID="{E0888944-69BC-A641-918C-B9787171BE19}" presName="Name0" presStyleCnt="0">
        <dgm:presLayoutVars>
          <dgm:dir/>
          <dgm:animLvl val="lvl"/>
          <dgm:resizeHandles val="exact"/>
        </dgm:presLayoutVars>
      </dgm:prSet>
      <dgm:spPr/>
    </dgm:pt>
  </dgm:ptLst>
  <dgm:cxnLst>
    <dgm:cxn modelId="{92B9A561-C013-6740-816E-FE3EC60E003B}" type="presOf" srcId="{E0888944-69BC-A641-918C-B9787171BE19}" destId="{7BEFCFB6-1921-7B44-8E60-4D33A6DEB5AC}" srcOrd="0"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49AAF7A-F168-7742-8508-77E8076311FD}" type="doc">
      <dgm:prSet loTypeId="urn:microsoft.com/office/officeart/2005/8/layout/matrix1" loCatId="" qsTypeId="urn:microsoft.com/office/officeart/2005/8/quickstyle/simple1" qsCatId="simple" csTypeId="urn:microsoft.com/office/officeart/2005/8/colors/accent2_3" csCatId="accent2" phldr="1"/>
      <dgm:spPr/>
      <dgm:t>
        <a:bodyPr/>
        <a:lstStyle/>
        <a:p>
          <a:endParaRPr lang="en-GB"/>
        </a:p>
      </dgm:t>
    </dgm:pt>
    <dgm:pt modelId="{9A543415-0E4D-3641-9B6B-455D577F72EB}">
      <dgm:prSet phldrT="[Text]"/>
      <dgm:spPr/>
      <dgm:t>
        <a:bodyPr/>
        <a:lstStyle/>
        <a:p>
          <a:r>
            <a:rPr lang="en-GB" dirty="0"/>
            <a:t>SIGNAGE</a:t>
          </a:r>
        </a:p>
      </dgm:t>
    </dgm:pt>
    <dgm:pt modelId="{28DF6816-BCD2-B043-AB74-3D9A1812121E}" type="parTrans" cxnId="{16B02178-B2A7-C844-B950-90B4D66155C0}">
      <dgm:prSet/>
      <dgm:spPr/>
      <dgm:t>
        <a:bodyPr/>
        <a:lstStyle/>
        <a:p>
          <a:endParaRPr lang="en-GB"/>
        </a:p>
      </dgm:t>
    </dgm:pt>
    <dgm:pt modelId="{DF559FF3-1AAB-4A4B-9339-7DC809DCAB93}" type="sibTrans" cxnId="{16B02178-B2A7-C844-B950-90B4D66155C0}">
      <dgm:prSet/>
      <dgm:spPr/>
      <dgm:t>
        <a:bodyPr/>
        <a:lstStyle/>
        <a:p>
          <a:endParaRPr lang="en-GB"/>
        </a:p>
      </dgm:t>
    </dgm:pt>
    <dgm:pt modelId="{3C92A706-3286-904D-99CF-FB10B581BB20}">
      <dgm:prSet phldrT="[Text]"/>
      <dgm:spPr/>
      <dgm:t>
        <a:bodyPr/>
        <a:lstStyle/>
        <a:p>
          <a:pPr>
            <a:buNone/>
          </a:pPr>
          <a:r>
            <a:rPr lang="en-GB" dirty="0">
              <a:solidFill>
                <a:schemeClr val="tx1"/>
              </a:solidFill>
            </a:rPr>
            <a:t>STRENGTHS</a:t>
          </a:r>
        </a:p>
        <a:p>
          <a:pPr>
            <a:buFont typeface="Arial" panose="020B0604020202020204" pitchFamily="34" charset="0"/>
            <a:buNone/>
          </a:pPr>
          <a:r>
            <a:rPr lang="en-GB" dirty="0"/>
            <a:t>Directs traffic to allocated parking</a:t>
          </a:r>
        </a:p>
        <a:p>
          <a:pPr>
            <a:buFont typeface="Arial" panose="020B0604020202020204" pitchFamily="34" charset="0"/>
            <a:buNone/>
          </a:pPr>
          <a:r>
            <a:rPr lang="en-GB" dirty="0"/>
            <a:t>Re-enforces weight-restriction and no-parking areas</a:t>
          </a:r>
        </a:p>
      </dgm:t>
    </dgm:pt>
    <dgm:pt modelId="{C9E4E158-A04B-DE4F-A0C5-0ADE08027CC8}" type="parTrans" cxnId="{2501247E-9BDB-7C45-8C35-2FEFEDA9EF98}">
      <dgm:prSet/>
      <dgm:spPr/>
      <dgm:t>
        <a:bodyPr/>
        <a:lstStyle/>
        <a:p>
          <a:endParaRPr lang="en-GB"/>
        </a:p>
      </dgm:t>
    </dgm:pt>
    <dgm:pt modelId="{0B547607-360D-0341-897E-289F1EE5E814}" type="sibTrans" cxnId="{2501247E-9BDB-7C45-8C35-2FEFEDA9EF98}">
      <dgm:prSet/>
      <dgm:spPr/>
      <dgm:t>
        <a:bodyPr/>
        <a:lstStyle/>
        <a:p>
          <a:endParaRPr lang="en-GB"/>
        </a:p>
      </dgm:t>
    </dgm:pt>
    <dgm:pt modelId="{371294C0-A353-B047-BB54-D0CF1149662F}">
      <dgm:prSet phldrT="[Text]"/>
      <dgm:spPr/>
      <dgm:t>
        <a:bodyPr/>
        <a:lstStyle/>
        <a:p>
          <a:r>
            <a:rPr lang="en-GB" dirty="0">
              <a:solidFill>
                <a:schemeClr val="tx1"/>
              </a:solidFill>
            </a:rPr>
            <a:t>WEAKNESSES</a:t>
          </a:r>
        </a:p>
        <a:p>
          <a:r>
            <a:rPr lang="en-GB" dirty="0"/>
            <a:t>Often Ignored</a:t>
          </a:r>
        </a:p>
        <a:p>
          <a:r>
            <a:rPr lang="en-GB" dirty="0"/>
            <a:t>Makes village look untidy</a:t>
          </a:r>
        </a:p>
      </dgm:t>
    </dgm:pt>
    <dgm:pt modelId="{93D50F20-F685-4E4E-BF97-B99649DE24C4}" type="parTrans" cxnId="{B91B6519-02EE-4A4F-A067-3A94F7EEC098}">
      <dgm:prSet/>
      <dgm:spPr/>
      <dgm:t>
        <a:bodyPr/>
        <a:lstStyle/>
        <a:p>
          <a:endParaRPr lang="en-GB"/>
        </a:p>
      </dgm:t>
    </dgm:pt>
    <dgm:pt modelId="{58E0D710-637E-0C48-A836-9B6FAFDBED42}" type="sibTrans" cxnId="{B91B6519-02EE-4A4F-A067-3A94F7EEC098}">
      <dgm:prSet/>
      <dgm:spPr/>
      <dgm:t>
        <a:bodyPr/>
        <a:lstStyle/>
        <a:p>
          <a:endParaRPr lang="en-GB"/>
        </a:p>
      </dgm:t>
    </dgm:pt>
    <dgm:pt modelId="{977A3E3A-6645-1E4A-9950-16CF47B0D1B5}">
      <dgm:prSet phldrT="[Text]"/>
      <dgm:spPr/>
      <dgm:t>
        <a:bodyPr/>
        <a:lstStyle/>
        <a:p>
          <a:r>
            <a:rPr lang="en-GB" dirty="0">
              <a:solidFill>
                <a:schemeClr val="tx1"/>
              </a:solidFill>
            </a:rPr>
            <a:t>OPPORTUNITIES</a:t>
          </a:r>
        </a:p>
        <a:p>
          <a:r>
            <a:rPr lang="en-GB" dirty="0"/>
            <a:t>ANPR, Resident Reporting</a:t>
          </a:r>
        </a:p>
        <a:p>
          <a:r>
            <a:rPr lang="en-GB" dirty="0"/>
            <a:t>Fines to fund improvements</a:t>
          </a:r>
        </a:p>
      </dgm:t>
    </dgm:pt>
    <dgm:pt modelId="{EB2D539A-8097-0A40-8367-BDF6EA8F08FE}" type="parTrans" cxnId="{24A45F28-10B9-5F43-A8A9-09926C724AB6}">
      <dgm:prSet/>
      <dgm:spPr/>
      <dgm:t>
        <a:bodyPr/>
        <a:lstStyle/>
        <a:p>
          <a:endParaRPr lang="en-GB"/>
        </a:p>
      </dgm:t>
    </dgm:pt>
    <dgm:pt modelId="{19743918-ED1E-114D-B3BE-D6DC363FB786}" type="sibTrans" cxnId="{24A45F28-10B9-5F43-A8A9-09926C724AB6}">
      <dgm:prSet/>
      <dgm:spPr/>
      <dgm:t>
        <a:bodyPr/>
        <a:lstStyle/>
        <a:p>
          <a:endParaRPr lang="en-GB"/>
        </a:p>
      </dgm:t>
    </dgm:pt>
    <dgm:pt modelId="{78F37CEB-C1CC-0642-A15E-ACDFF6C0DA58}">
      <dgm:prSet phldrT="[Text]"/>
      <dgm:spPr/>
      <dgm:t>
        <a:bodyPr/>
        <a:lstStyle/>
        <a:p>
          <a:r>
            <a:rPr lang="en-GB" dirty="0">
              <a:solidFill>
                <a:schemeClr val="tx1"/>
              </a:solidFill>
            </a:rPr>
            <a:t>THREATS</a:t>
          </a:r>
        </a:p>
        <a:p>
          <a:r>
            <a:rPr lang="en-GB" dirty="0"/>
            <a:t>Election – changes of Elected Influencers</a:t>
          </a:r>
        </a:p>
        <a:p>
          <a:r>
            <a:rPr lang="en-GB" dirty="0"/>
            <a:t>Lack of funding</a:t>
          </a:r>
        </a:p>
      </dgm:t>
    </dgm:pt>
    <dgm:pt modelId="{8C957DFF-99E7-5E4A-AF77-868118FB1572}" type="parTrans" cxnId="{B59683DA-38B9-8544-88EE-562328EBC0C0}">
      <dgm:prSet/>
      <dgm:spPr/>
      <dgm:t>
        <a:bodyPr/>
        <a:lstStyle/>
        <a:p>
          <a:endParaRPr lang="en-GB"/>
        </a:p>
      </dgm:t>
    </dgm:pt>
    <dgm:pt modelId="{1473CAEF-5D11-354B-9FC5-17E8A26F013D}" type="sibTrans" cxnId="{B59683DA-38B9-8544-88EE-562328EBC0C0}">
      <dgm:prSet/>
      <dgm:spPr/>
      <dgm:t>
        <a:bodyPr/>
        <a:lstStyle/>
        <a:p>
          <a:endParaRPr lang="en-GB"/>
        </a:p>
      </dgm:t>
    </dgm:pt>
    <dgm:pt modelId="{4CA5508E-2CBF-084D-B6A4-CB49EAE0C6EF}" type="pres">
      <dgm:prSet presAssocID="{049AAF7A-F168-7742-8508-77E8076311FD}" presName="diagram" presStyleCnt="0">
        <dgm:presLayoutVars>
          <dgm:chMax val="1"/>
          <dgm:dir/>
          <dgm:animLvl val="ctr"/>
          <dgm:resizeHandles val="exact"/>
        </dgm:presLayoutVars>
      </dgm:prSet>
      <dgm:spPr/>
    </dgm:pt>
    <dgm:pt modelId="{29ADF702-3B59-9B4B-BD15-2F6E5F415255}" type="pres">
      <dgm:prSet presAssocID="{049AAF7A-F168-7742-8508-77E8076311FD}" presName="matrix" presStyleCnt="0"/>
      <dgm:spPr/>
    </dgm:pt>
    <dgm:pt modelId="{77EE68CE-C6DD-8447-8444-6F177484DF4D}" type="pres">
      <dgm:prSet presAssocID="{049AAF7A-F168-7742-8508-77E8076311FD}" presName="tile1" presStyleLbl="node1" presStyleIdx="0" presStyleCnt="4"/>
      <dgm:spPr/>
    </dgm:pt>
    <dgm:pt modelId="{B0EC1372-9BAC-F644-8C95-FD6D5B5C9841}" type="pres">
      <dgm:prSet presAssocID="{049AAF7A-F168-7742-8508-77E8076311FD}" presName="tile1text" presStyleLbl="node1" presStyleIdx="0" presStyleCnt="4">
        <dgm:presLayoutVars>
          <dgm:chMax val="0"/>
          <dgm:chPref val="0"/>
          <dgm:bulletEnabled val="1"/>
        </dgm:presLayoutVars>
      </dgm:prSet>
      <dgm:spPr/>
    </dgm:pt>
    <dgm:pt modelId="{087F5AEE-125E-B043-BC5F-D00AAC313B27}" type="pres">
      <dgm:prSet presAssocID="{049AAF7A-F168-7742-8508-77E8076311FD}" presName="tile2" presStyleLbl="node1" presStyleIdx="1" presStyleCnt="4"/>
      <dgm:spPr/>
    </dgm:pt>
    <dgm:pt modelId="{E5B746BF-2B98-1E4B-AD54-11353CA76A8A}" type="pres">
      <dgm:prSet presAssocID="{049AAF7A-F168-7742-8508-77E8076311FD}" presName="tile2text" presStyleLbl="node1" presStyleIdx="1" presStyleCnt="4">
        <dgm:presLayoutVars>
          <dgm:chMax val="0"/>
          <dgm:chPref val="0"/>
          <dgm:bulletEnabled val="1"/>
        </dgm:presLayoutVars>
      </dgm:prSet>
      <dgm:spPr/>
    </dgm:pt>
    <dgm:pt modelId="{D6058F5E-FB28-9644-A6E0-D80CDD5244C7}" type="pres">
      <dgm:prSet presAssocID="{049AAF7A-F168-7742-8508-77E8076311FD}" presName="tile3" presStyleLbl="node1" presStyleIdx="2" presStyleCnt="4"/>
      <dgm:spPr/>
    </dgm:pt>
    <dgm:pt modelId="{B05ADA78-EE40-C341-95C5-AA2AF880C993}" type="pres">
      <dgm:prSet presAssocID="{049AAF7A-F168-7742-8508-77E8076311FD}" presName="tile3text" presStyleLbl="node1" presStyleIdx="2" presStyleCnt="4">
        <dgm:presLayoutVars>
          <dgm:chMax val="0"/>
          <dgm:chPref val="0"/>
          <dgm:bulletEnabled val="1"/>
        </dgm:presLayoutVars>
      </dgm:prSet>
      <dgm:spPr/>
    </dgm:pt>
    <dgm:pt modelId="{0E13895D-51B1-0E4C-ADB5-E9D521C91153}" type="pres">
      <dgm:prSet presAssocID="{049AAF7A-F168-7742-8508-77E8076311FD}" presName="tile4" presStyleLbl="node1" presStyleIdx="3" presStyleCnt="4"/>
      <dgm:spPr/>
    </dgm:pt>
    <dgm:pt modelId="{13823D85-9C91-FB4E-BFAD-E52B03D33758}" type="pres">
      <dgm:prSet presAssocID="{049AAF7A-F168-7742-8508-77E8076311FD}" presName="tile4text" presStyleLbl="node1" presStyleIdx="3" presStyleCnt="4">
        <dgm:presLayoutVars>
          <dgm:chMax val="0"/>
          <dgm:chPref val="0"/>
          <dgm:bulletEnabled val="1"/>
        </dgm:presLayoutVars>
      </dgm:prSet>
      <dgm:spPr/>
    </dgm:pt>
    <dgm:pt modelId="{E4B3D5A8-5B02-5448-893A-3DA638F42878}" type="pres">
      <dgm:prSet presAssocID="{049AAF7A-F168-7742-8508-77E8076311FD}" presName="centerTile" presStyleLbl="fgShp" presStyleIdx="0" presStyleCnt="1">
        <dgm:presLayoutVars>
          <dgm:chMax val="0"/>
          <dgm:chPref val="0"/>
        </dgm:presLayoutVars>
      </dgm:prSet>
      <dgm:spPr/>
    </dgm:pt>
  </dgm:ptLst>
  <dgm:cxnLst>
    <dgm:cxn modelId="{B18DB804-AC43-4E4B-881C-ABE96740B77E}" type="presOf" srcId="{049AAF7A-F168-7742-8508-77E8076311FD}" destId="{4CA5508E-2CBF-084D-B6A4-CB49EAE0C6EF}" srcOrd="0" destOrd="0" presId="urn:microsoft.com/office/officeart/2005/8/layout/matrix1"/>
    <dgm:cxn modelId="{B91B6519-02EE-4A4F-A067-3A94F7EEC098}" srcId="{9A543415-0E4D-3641-9B6B-455D577F72EB}" destId="{371294C0-A353-B047-BB54-D0CF1149662F}" srcOrd="1" destOrd="0" parTransId="{93D50F20-F685-4E4E-BF97-B99649DE24C4}" sibTransId="{58E0D710-637E-0C48-A836-9B6FAFDBED42}"/>
    <dgm:cxn modelId="{24A45F28-10B9-5F43-A8A9-09926C724AB6}" srcId="{9A543415-0E4D-3641-9B6B-455D577F72EB}" destId="{977A3E3A-6645-1E4A-9950-16CF47B0D1B5}" srcOrd="2" destOrd="0" parTransId="{EB2D539A-8097-0A40-8367-BDF6EA8F08FE}" sibTransId="{19743918-ED1E-114D-B3BE-D6DC363FB786}"/>
    <dgm:cxn modelId="{FC9AB52D-DA4D-D549-894E-E44B4A603F93}" type="presOf" srcId="{371294C0-A353-B047-BB54-D0CF1149662F}" destId="{087F5AEE-125E-B043-BC5F-D00AAC313B27}" srcOrd="0" destOrd="0" presId="urn:microsoft.com/office/officeart/2005/8/layout/matrix1"/>
    <dgm:cxn modelId="{C60C8130-63B4-EF47-9432-CF14515DE9F7}" type="presOf" srcId="{371294C0-A353-B047-BB54-D0CF1149662F}" destId="{E5B746BF-2B98-1E4B-AD54-11353CA76A8A}" srcOrd="1" destOrd="0" presId="urn:microsoft.com/office/officeart/2005/8/layout/matrix1"/>
    <dgm:cxn modelId="{A3518C38-E846-F742-B083-9D9FCF37F78D}" type="presOf" srcId="{3C92A706-3286-904D-99CF-FB10B581BB20}" destId="{B0EC1372-9BAC-F644-8C95-FD6D5B5C9841}" srcOrd="1" destOrd="0" presId="urn:microsoft.com/office/officeart/2005/8/layout/matrix1"/>
    <dgm:cxn modelId="{86E71C48-66C0-604B-9B7D-BDF4A44711E9}" type="presOf" srcId="{3C92A706-3286-904D-99CF-FB10B581BB20}" destId="{77EE68CE-C6DD-8447-8444-6F177484DF4D}" srcOrd="0" destOrd="0" presId="urn:microsoft.com/office/officeart/2005/8/layout/matrix1"/>
    <dgm:cxn modelId="{16B02178-B2A7-C844-B950-90B4D66155C0}" srcId="{049AAF7A-F168-7742-8508-77E8076311FD}" destId="{9A543415-0E4D-3641-9B6B-455D577F72EB}" srcOrd="0" destOrd="0" parTransId="{28DF6816-BCD2-B043-AB74-3D9A1812121E}" sibTransId="{DF559FF3-1AAB-4A4B-9339-7DC809DCAB93}"/>
    <dgm:cxn modelId="{A4DE8E7A-A56E-834C-9649-5B2FF4DA60C0}" type="presOf" srcId="{977A3E3A-6645-1E4A-9950-16CF47B0D1B5}" destId="{B05ADA78-EE40-C341-95C5-AA2AF880C993}" srcOrd="1" destOrd="0" presId="urn:microsoft.com/office/officeart/2005/8/layout/matrix1"/>
    <dgm:cxn modelId="{2501247E-9BDB-7C45-8C35-2FEFEDA9EF98}" srcId="{9A543415-0E4D-3641-9B6B-455D577F72EB}" destId="{3C92A706-3286-904D-99CF-FB10B581BB20}" srcOrd="0" destOrd="0" parTransId="{C9E4E158-A04B-DE4F-A0C5-0ADE08027CC8}" sibTransId="{0B547607-360D-0341-897E-289F1EE5E814}"/>
    <dgm:cxn modelId="{E0727F7F-B9ED-7844-9749-CA2759A58134}" type="presOf" srcId="{78F37CEB-C1CC-0642-A15E-ACDFF6C0DA58}" destId="{0E13895D-51B1-0E4C-ADB5-E9D521C91153}" srcOrd="0" destOrd="0" presId="urn:microsoft.com/office/officeart/2005/8/layout/matrix1"/>
    <dgm:cxn modelId="{2039FB95-AABF-B943-BD1E-24AA0AC68A6C}" type="presOf" srcId="{977A3E3A-6645-1E4A-9950-16CF47B0D1B5}" destId="{D6058F5E-FB28-9644-A6E0-D80CDD5244C7}" srcOrd="0" destOrd="0" presId="urn:microsoft.com/office/officeart/2005/8/layout/matrix1"/>
    <dgm:cxn modelId="{34129AB6-BC90-534F-B2FC-8619E2CE3849}" type="presOf" srcId="{9A543415-0E4D-3641-9B6B-455D577F72EB}" destId="{E4B3D5A8-5B02-5448-893A-3DA638F42878}" srcOrd="0" destOrd="0" presId="urn:microsoft.com/office/officeart/2005/8/layout/matrix1"/>
    <dgm:cxn modelId="{B59683DA-38B9-8544-88EE-562328EBC0C0}" srcId="{9A543415-0E4D-3641-9B6B-455D577F72EB}" destId="{78F37CEB-C1CC-0642-A15E-ACDFF6C0DA58}" srcOrd="3" destOrd="0" parTransId="{8C957DFF-99E7-5E4A-AF77-868118FB1572}" sibTransId="{1473CAEF-5D11-354B-9FC5-17E8A26F013D}"/>
    <dgm:cxn modelId="{0E23D4E1-8A17-024C-B48A-EEF00A109A59}" type="presOf" srcId="{78F37CEB-C1CC-0642-A15E-ACDFF6C0DA58}" destId="{13823D85-9C91-FB4E-BFAD-E52B03D33758}" srcOrd="1" destOrd="0" presId="urn:microsoft.com/office/officeart/2005/8/layout/matrix1"/>
    <dgm:cxn modelId="{9D1A0234-76F3-9643-B447-CAD7F262296D}" type="presParOf" srcId="{4CA5508E-2CBF-084D-B6A4-CB49EAE0C6EF}" destId="{29ADF702-3B59-9B4B-BD15-2F6E5F415255}" srcOrd="0" destOrd="0" presId="urn:microsoft.com/office/officeart/2005/8/layout/matrix1"/>
    <dgm:cxn modelId="{4BCF57F4-D4D3-0244-B0AD-D5ABBB156D40}" type="presParOf" srcId="{29ADF702-3B59-9B4B-BD15-2F6E5F415255}" destId="{77EE68CE-C6DD-8447-8444-6F177484DF4D}" srcOrd="0" destOrd="0" presId="urn:microsoft.com/office/officeart/2005/8/layout/matrix1"/>
    <dgm:cxn modelId="{983CA9BB-2036-0D46-BBFF-8BDDBF3D1CD8}" type="presParOf" srcId="{29ADF702-3B59-9B4B-BD15-2F6E5F415255}" destId="{B0EC1372-9BAC-F644-8C95-FD6D5B5C9841}" srcOrd="1" destOrd="0" presId="urn:microsoft.com/office/officeart/2005/8/layout/matrix1"/>
    <dgm:cxn modelId="{AAAF60D1-6A8C-4D42-B5BD-B3AED66D4681}" type="presParOf" srcId="{29ADF702-3B59-9B4B-BD15-2F6E5F415255}" destId="{087F5AEE-125E-B043-BC5F-D00AAC313B27}" srcOrd="2" destOrd="0" presId="urn:microsoft.com/office/officeart/2005/8/layout/matrix1"/>
    <dgm:cxn modelId="{05B946BB-2A18-3246-9F83-07FEF7E6619A}" type="presParOf" srcId="{29ADF702-3B59-9B4B-BD15-2F6E5F415255}" destId="{E5B746BF-2B98-1E4B-AD54-11353CA76A8A}" srcOrd="3" destOrd="0" presId="urn:microsoft.com/office/officeart/2005/8/layout/matrix1"/>
    <dgm:cxn modelId="{D8B27869-C7C5-5F45-8A4C-543C53E47C72}" type="presParOf" srcId="{29ADF702-3B59-9B4B-BD15-2F6E5F415255}" destId="{D6058F5E-FB28-9644-A6E0-D80CDD5244C7}" srcOrd="4" destOrd="0" presId="urn:microsoft.com/office/officeart/2005/8/layout/matrix1"/>
    <dgm:cxn modelId="{5F4B1BF7-1938-AF44-A45E-DCE75786BE1E}" type="presParOf" srcId="{29ADF702-3B59-9B4B-BD15-2F6E5F415255}" destId="{B05ADA78-EE40-C341-95C5-AA2AF880C993}" srcOrd="5" destOrd="0" presId="urn:microsoft.com/office/officeart/2005/8/layout/matrix1"/>
    <dgm:cxn modelId="{105A99F2-782B-BD4E-BDFF-11A2CBE6CBA4}" type="presParOf" srcId="{29ADF702-3B59-9B4B-BD15-2F6E5F415255}" destId="{0E13895D-51B1-0E4C-ADB5-E9D521C91153}" srcOrd="6" destOrd="0" presId="urn:microsoft.com/office/officeart/2005/8/layout/matrix1"/>
    <dgm:cxn modelId="{6BF06E5C-DA0B-FE49-BA79-AA3235576EA6}" type="presParOf" srcId="{29ADF702-3B59-9B4B-BD15-2F6E5F415255}" destId="{13823D85-9C91-FB4E-BFAD-E52B03D33758}" srcOrd="7" destOrd="0" presId="urn:microsoft.com/office/officeart/2005/8/layout/matrix1"/>
    <dgm:cxn modelId="{EBCBE2D1-6EF0-9C49-9D88-D79E8B20CAB1}" type="presParOf" srcId="{4CA5508E-2CBF-084D-B6A4-CB49EAE0C6EF}" destId="{E4B3D5A8-5B02-5448-893A-3DA638F42878}" srcOrd="1" destOrd="0" presId="urn:microsoft.com/office/officeart/2005/8/layout/matrix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0888944-69BC-A641-918C-B9787171BE19}" type="doc">
      <dgm:prSet loTypeId="urn:microsoft.com/office/officeart/2005/8/layout/hList1" loCatId="" qsTypeId="urn:microsoft.com/office/officeart/2005/8/quickstyle/simple1" qsCatId="simple" csTypeId="urn:microsoft.com/office/officeart/2005/8/colors/accent2_5" csCatId="accent2" phldr="1"/>
      <dgm:spPr/>
      <dgm:t>
        <a:bodyPr/>
        <a:lstStyle/>
        <a:p>
          <a:endParaRPr lang="en-GB"/>
        </a:p>
      </dgm:t>
    </dgm:pt>
    <dgm:pt modelId="{7BEFCFB6-1921-7B44-8E60-4D33A6DEB5AC}" type="pres">
      <dgm:prSet presAssocID="{E0888944-69BC-A641-918C-B9787171BE19}" presName="Name0" presStyleCnt="0">
        <dgm:presLayoutVars>
          <dgm:dir/>
          <dgm:animLvl val="lvl"/>
          <dgm:resizeHandles val="exact"/>
        </dgm:presLayoutVars>
      </dgm:prSet>
      <dgm:spPr/>
    </dgm:pt>
  </dgm:ptLst>
  <dgm:cxnLst>
    <dgm:cxn modelId="{92B9A561-C013-6740-816E-FE3EC60E003B}" type="presOf" srcId="{E0888944-69BC-A641-918C-B9787171BE19}" destId="{7BEFCFB6-1921-7B44-8E60-4D33A6DEB5AC}" srcOrd="0"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49AAF7A-F168-7742-8508-77E8076311FD}" type="doc">
      <dgm:prSet loTypeId="urn:microsoft.com/office/officeart/2005/8/layout/matrix1" loCatId="" qsTypeId="urn:microsoft.com/office/officeart/2005/8/quickstyle/simple1" qsCatId="simple" csTypeId="urn:microsoft.com/office/officeart/2005/8/colors/accent2_3" csCatId="accent2" phldr="1"/>
      <dgm:spPr/>
      <dgm:t>
        <a:bodyPr/>
        <a:lstStyle/>
        <a:p>
          <a:endParaRPr lang="en-GB"/>
        </a:p>
      </dgm:t>
    </dgm:pt>
    <dgm:pt modelId="{9A543415-0E4D-3641-9B6B-455D577F72EB}">
      <dgm:prSet phldrT="[Text]" custT="1"/>
      <dgm:spPr/>
      <dgm:t>
        <a:bodyPr/>
        <a:lstStyle/>
        <a:p>
          <a:r>
            <a:rPr lang="en-GB" sz="1800" dirty="0"/>
            <a:t>PARKING</a:t>
          </a:r>
        </a:p>
      </dgm:t>
    </dgm:pt>
    <dgm:pt modelId="{28DF6816-BCD2-B043-AB74-3D9A1812121E}" type="parTrans" cxnId="{16B02178-B2A7-C844-B950-90B4D66155C0}">
      <dgm:prSet/>
      <dgm:spPr/>
      <dgm:t>
        <a:bodyPr/>
        <a:lstStyle/>
        <a:p>
          <a:endParaRPr lang="en-GB" sz="2000"/>
        </a:p>
      </dgm:t>
    </dgm:pt>
    <dgm:pt modelId="{DF559FF3-1AAB-4A4B-9339-7DC809DCAB93}" type="sibTrans" cxnId="{16B02178-B2A7-C844-B950-90B4D66155C0}">
      <dgm:prSet/>
      <dgm:spPr/>
      <dgm:t>
        <a:bodyPr/>
        <a:lstStyle/>
        <a:p>
          <a:endParaRPr lang="en-GB" sz="2000"/>
        </a:p>
      </dgm:t>
    </dgm:pt>
    <dgm:pt modelId="{3C92A706-3286-904D-99CF-FB10B581BB20}">
      <dgm:prSet phldrT="[Text]" custT="1"/>
      <dgm:spPr/>
      <dgm:t>
        <a:bodyPr/>
        <a:lstStyle/>
        <a:p>
          <a:pPr>
            <a:buNone/>
          </a:pPr>
          <a:r>
            <a:rPr lang="en-GB" sz="1800" dirty="0">
              <a:solidFill>
                <a:schemeClr val="tx1"/>
              </a:solidFill>
            </a:rPr>
            <a:t>STRENGTHS</a:t>
          </a:r>
        </a:p>
        <a:p>
          <a:pPr>
            <a:buFont typeface="Arial" panose="020B0604020202020204" pitchFamily="34" charset="0"/>
            <a:buNone/>
          </a:pPr>
          <a:r>
            <a:rPr lang="en-GB" sz="1800" dirty="0"/>
            <a:t>Dedicated areas for car and coach parking outside village centre </a:t>
          </a:r>
        </a:p>
        <a:p>
          <a:pPr>
            <a:buFont typeface="Arial" panose="020B0604020202020204" pitchFamily="34" charset="0"/>
            <a:buNone/>
          </a:pPr>
          <a:r>
            <a:rPr lang="en-GB" sz="1800" dirty="0"/>
            <a:t>Maintains essence of village</a:t>
          </a:r>
        </a:p>
      </dgm:t>
    </dgm:pt>
    <dgm:pt modelId="{C9E4E158-A04B-DE4F-A0C5-0ADE08027CC8}" type="parTrans" cxnId="{2501247E-9BDB-7C45-8C35-2FEFEDA9EF98}">
      <dgm:prSet/>
      <dgm:spPr/>
      <dgm:t>
        <a:bodyPr/>
        <a:lstStyle/>
        <a:p>
          <a:endParaRPr lang="en-GB" sz="2000"/>
        </a:p>
      </dgm:t>
    </dgm:pt>
    <dgm:pt modelId="{0B547607-360D-0341-897E-289F1EE5E814}" type="sibTrans" cxnId="{2501247E-9BDB-7C45-8C35-2FEFEDA9EF98}">
      <dgm:prSet/>
      <dgm:spPr/>
      <dgm:t>
        <a:bodyPr/>
        <a:lstStyle/>
        <a:p>
          <a:endParaRPr lang="en-GB" sz="2000"/>
        </a:p>
      </dgm:t>
    </dgm:pt>
    <dgm:pt modelId="{977A3E3A-6645-1E4A-9950-16CF47B0D1B5}">
      <dgm:prSet phldrT="[Text]" custT="1"/>
      <dgm:spPr/>
      <dgm:t>
        <a:bodyPr/>
        <a:lstStyle/>
        <a:p>
          <a:r>
            <a:rPr lang="en-GB" sz="1800" dirty="0">
              <a:solidFill>
                <a:schemeClr val="tx1"/>
              </a:solidFill>
            </a:rPr>
            <a:t>OPPORTUNITIES</a:t>
          </a:r>
        </a:p>
        <a:p>
          <a:r>
            <a:rPr lang="en-GB" sz="1800" dirty="0"/>
            <a:t>Revenue stream for owner of car and coach parks</a:t>
          </a:r>
        </a:p>
        <a:p>
          <a:r>
            <a:rPr lang="en-GB" sz="1800" dirty="0"/>
            <a:t>Additional revenue/jobs for shuttle, coffee bar etc?</a:t>
          </a:r>
        </a:p>
      </dgm:t>
    </dgm:pt>
    <dgm:pt modelId="{EB2D539A-8097-0A40-8367-BDF6EA8F08FE}" type="parTrans" cxnId="{24A45F28-10B9-5F43-A8A9-09926C724AB6}">
      <dgm:prSet/>
      <dgm:spPr/>
      <dgm:t>
        <a:bodyPr/>
        <a:lstStyle/>
        <a:p>
          <a:endParaRPr lang="en-GB" sz="2000"/>
        </a:p>
      </dgm:t>
    </dgm:pt>
    <dgm:pt modelId="{19743918-ED1E-114D-B3BE-D6DC363FB786}" type="sibTrans" cxnId="{24A45F28-10B9-5F43-A8A9-09926C724AB6}">
      <dgm:prSet/>
      <dgm:spPr/>
      <dgm:t>
        <a:bodyPr/>
        <a:lstStyle/>
        <a:p>
          <a:endParaRPr lang="en-GB" sz="2000"/>
        </a:p>
      </dgm:t>
    </dgm:pt>
    <dgm:pt modelId="{78F37CEB-C1CC-0642-A15E-ACDFF6C0DA58}">
      <dgm:prSet phldrT="[Text]" custT="1"/>
      <dgm:spPr/>
      <dgm:t>
        <a:bodyPr/>
        <a:lstStyle/>
        <a:p>
          <a:r>
            <a:rPr lang="en-GB" sz="1800" dirty="0">
              <a:solidFill>
                <a:schemeClr val="tx1"/>
              </a:solidFill>
            </a:rPr>
            <a:t>THREATS</a:t>
          </a:r>
        </a:p>
        <a:p>
          <a:r>
            <a:rPr lang="en-GB" sz="1800" dirty="0"/>
            <a:t>Lack of land, funding.  </a:t>
          </a:r>
        </a:p>
        <a:p>
          <a:r>
            <a:rPr lang="en-GB" sz="1800" dirty="0"/>
            <a:t>Long Term solution</a:t>
          </a:r>
        </a:p>
      </dgm:t>
    </dgm:pt>
    <dgm:pt modelId="{8C957DFF-99E7-5E4A-AF77-868118FB1572}" type="parTrans" cxnId="{B59683DA-38B9-8544-88EE-562328EBC0C0}">
      <dgm:prSet/>
      <dgm:spPr/>
      <dgm:t>
        <a:bodyPr/>
        <a:lstStyle/>
        <a:p>
          <a:endParaRPr lang="en-GB" sz="2000"/>
        </a:p>
      </dgm:t>
    </dgm:pt>
    <dgm:pt modelId="{1473CAEF-5D11-354B-9FC5-17E8A26F013D}" type="sibTrans" cxnId="{B59683DA-38B9-8544-88EE-562328EBC0C0}">
      <dgm:prSet/>
      <dgm:spPr/>
      <dgm:t>
        <a:bodyPr/>
        <a:lstStyle/>
        <a:p>
          <a:endParaRPr lang="en-GB" sz="2000"/>
        </a:p>
      </dgm:t>
    </dgm:pt>
    <dgm:pt modelId="{371294C0-A353-B047-BB54-D0CF1149662F}">
      <dgm:prSet phldrT="[Text]" custT="1"/>
      <dgm:spPr/>
      <dgm:t>
        <a:bodyPr/>
        <a:lstStyle/>
        <a:p>
          <a:r>
            <a:rPr lang="en-GB" sz="1800" dirty="0">
              <a:solidFill>
                <a:schemeClr val="tx1"/>
              </a:solidFill>
            </a:rPr>
            <a:t>WEAKNESSES</a:t>
          </a:r>
        </a:p>
        <a:p>
          <a:r>
            <a:rPr lang="en-GB" sz="1800" dirty="0"/>
            <a:t>Huge cost to acquire land and change use</a:t>
          </a:r>
        </a:p>
        <a:p>
          <a:r>
            <a:rPr lang="en-GB" sz="1800" dirty="0"/>
            <a:t>Safe pedestrian access to village from coach park</a:t>
          </a:r>
        </a:p>
        <a:p>
          <a:endParaRPr lang="en-GB" sz="1800" dirty="0"/>
        </a:p>
      </dgm:t>
    </dgm:pt>
    <dgm:pt modelId="{58E0D710-637E-0C48-A836-9B6FAFDBED42}" type="sibTrans" cxnId="{B91B6519-02EE-4A4F-A067-3A94F7EEC098}">
      <dgm:prSet/>
      <dgm:spPr/>
      <dgm:t>
        <a:bodyPr/>
        <a:lstStyle/>
        <a:p>
          <a:endParaRPr lang="en-GB" sz="2000"/>
        </a:p>
      </dgm:t>
    </dgm:pt>
    <dgm:pt modelId="{93D50F20-F685-4E4E-BF97-B99649DE24C4}" type="parTrans" cxnId="{B91B6519-02EE-4A4F-A067-3A94F7EEC098}">
      <dgm:prSet/>
      <dgm:spPr/>
      <dgm:t>
        <a:bodyPr/>
        <a:lstStyle/>
        <a:p>
          <a:endParaRPr lang="en-GB" sz="2000"/>
        </a:p>
      </dgm:t>
    </dgm:pt>
    <dgm:pt modelId="{4CA5508E-2CBF-084D-B6A4-CB49EAE0C6EF}" type="pres">
      <dgm:prSet presAssocID="{049AAF7A-F168-7742-8508-77E8076311FD}" presName="diagram" presStyleCnt="0">
        <dgm:presLayoutVars>
          <dgm:chMax val="1"/>
          <dgm:dir/>
          <dgm:animLvl val="ctr"/>
          <dgm:resizeHandles val="exact"/>
        </dgm:presLayoutVars>
      </dgm:prSet>
      <dgm:spPr/>
    </dgm:pt>
    <dgm:pt modelId="{29ADF702-3B59-9B4B-BD15-2F6E5F415255}" type="pres">
      <dgm:prSet presAssocID="{049AAF7A-F168-7742-8508-77E8076311FD}" presName="matrix" presStyleCnt="0"/>
      <dgm:spPr/>
    </dgm:pt>
    <dgm:pt modelId="{77EE68CE-C6DD-8447-8444-6F177484DF4D}" type="pres">
      <dgm:prSet presAssocID="{049AAF7A-F168-7742-8508-77E8076311FD}" presName="tile1" presStyleLbl="node1" presStyleIdx="0" presStyleCnt="4"/>
      <dgm:spPr/>
    </dgm:pt>
    <dgm:pt modelId="{B0EC1372-9BAC-F644-8C95-FD6D5B5C9841}" type="pres">
      <dgm:prSet presAssocID="{049AAF7A-F168-7742-8508-77E8076311FD}" presName="tile1text" presStyleLbl="node1" presStyleIdx="0" presStyleCnt="4">
        <dgm:presLayoutVars>
          <dgm:chMax val="0"/>
          <dgm:chPref val="0"/>
          <dgm:bulletEnabled val="1"/>
        </dgm:presLayoutVars>
      </dgm:prSet>
      <dgm:spPr/>
    </dgm:pt>
    <dgm:pt modelId="{087F5AEE-125E-B043-BC5F-D00AAC313B27}" type="pres">
      <dgm:prSet presAssocID="{049AAF7A-F168-7742-8508-77E8076311FD}" presName="tile2" presStyleLbl="node1" presStyleIdx="1" presStyleCnt="4"/>
      <dgm:spPr/>
    </dgm:pt>
    <dgm:pt modelId="{E5B746BF-2B98-1E4B-AD54-11353CA76A8A}" type="pres">
      <dgm:prSet presAssocID="{049AAF7A-F168-7742-8508-77E8076311FD}" presName="tile2text" presStyleLbl="node1" presStyleIdx="1" presStyleCnt="4">
        <dgm:presLayoutVars>
          <dgm:chMax val="0"/>
          <dgm:chPref val="0"/>
          <dgm:bulletEnabled val="1"/>
        </dgm:presLayoutVars>
      </dgm:prSet>
      <dgm:spPr/>
    </dgm:pt>
    <dgm:pt modelId="{D6058F5E-FB28-9644-A6E0-D80CDD5244C7}" type="pres">
      <dgm:prSet presAssocID="{049AAF7A-F168-7742-8508-77E8076311FD}" presName="tile3" presStyleLbl="node1" presStyleIdx="2" presStyleCnt="4"/>
      <dgm:spPr/>
    </dgm:pt>
    <dgm:pt modelId="{B05ADA78-EE40-C341-95C5-AA2AF880C993}" type="pres">
      <dgm:prSet presAssocID="{049AAF7A-F168-7742-8508-77E8076311FD}" presName="tile3text" presStyleLbl="node1" presStyleIdx="2" presStyleCnt="4">
        <dgm:presLayoutVars>
          <dgm:chMax val="0"/>
          <dgm:chPref val="0"/>
          <dgm:bulletEnabled val="1"/>
        </dgm:presLayoutVars>
      </dgm:prSet>
      <dgm:spPr/>
    </dgm:pt>
    <dgm:pt modelId="{0E13895D-51B1-0E4C-ADB5-E9D521C91153}" type="pres">
      <dgm:prSet presAssocID="{049AAF7A-F168-7742-8508-77E8076311FD}" presName="tile4" presStyleLbl="node1" presStyleIdx="3" presStyleCnt="4"/>
      <dgm:spPr/>
    </dgm:pt>
    <dgm:pt modelId="{13823D85-9C91-FB4E-BFAD-E52B03D33758}" type="pres">
      <dgm:prSet presAssocID="{049AAF7A-F168-7742-8508-77E8076311FD}" presName="tile4text" presStyleLbl="node1" presStyleIdx="3" presStyleCnt="4">
        <dgm:presLayoutVars>
          <dgm:chMax val="0"/>
          <dgm:chPref val="0"/>
          <dgm:bulletEnabled val="1"/>
        </dgm:presLayoutVars>
      </dgm:prSet>
      <dgm:spPr/>
    </dgm:pt>
    <dgm:pt modelId="{E4B3D5A8-5B02-5448-893A-3DA638F42878}" type="pres">
      <dgm:prSet presAssocID="{049AAF7A-F168-7742-8508-77E8076311FD}" presName="centerTile" presStyleLbl="fgShp" presStyleIdx="0" presStyleCnt="1">
        <dgm:presLayoutVars>
          <dgm:chMax val="0"/>
          <dgm:chPref val="0"/>
        </dgm:presLayoutVars>
      </dgm:prSet>
      <dgm:spPr/>
    </dgm:pt>
  </dgm:ptLst>
  <dgm:cxnLst>
    <dgm:cxn modelId="{B18DB804-AC43-4E4B-881C-ABE96740B77E}" type="presOf" srcId="{049AAF7A-F168-7742-8508-77E8076311FD}" destId="{4CA5508E-2CBF-084D-B6A4-CB49EAE0C6EF}" srcOrd="0" destOrd="0" presId="urn:microsoft.com/office/officeart/2005/8/layout/matrix1"/>
    <dgm:cxn modelId="{B91B6519-02EE-4A4F-A067-3A94F7EEC098}" srcId="{9A543415-0E4D-3641-9B6B-455D577F72EB}" destId="{371294C0-A353-B047-BB54-D0CF1149662F}" srcOrd="1" destOrd="0" parTransId="{93D50F20-F685-4E4E-BF97-B99649DE24C4}" sibTransId="{58E0D710-637E-0C48-A836-9B6FAFDBED42}"/>
    <dgm:cxn modelId="{24A45F28-10B9-5F43-A8A9-09926C724AB6}" srcId="{9A543415-0E4D-3641-9B6B-455D577F72EB}" destId="{977A3E3A-6645-1E4A-9950-16CF47B0D1B5}" srcOrd="2" destOrd="0" parTransId="{EB2D539A-8097-0A40-8367-BDF6EA8F08FE}" sibTransId="{19743918-ED1E-114D-B3BE-D6DC363FB786}"/>
    <dgm:cxn modelId="{FC9AB52D-DA4D-D549-894E-E44B4A603F93}" type="presOf" srcId="{371294C0-A353-B047-BB54-D0CF1149662F}" destId="{087F5AEE-125E-B043-BC5F-D00AAC313B27}" srcOrd="0" destOrd="0" presId="urn:microsoft.com/office/officeart/2005/8/layout/matrix1"/>
    <dgm:cxn modelId="{C60C8130-63B4-EF47-9432-CF14515DE9F7}" type="presOf" srcId="{371294C0-A353-B047-BB54-D0CF1149662F}" destId="{E5B746BF-2B98-1E4B-AD54-11353CA76A8A}" srcOrd="1" destOrd="0" presId="urn:microsoft.com/office/officeart/2005/8/layout/matrix1"/>
    <dgm:cxn modelId="{A3518C38-E846-F742-B083-9D9FCF37F78D}" type="presOf" srcId="{3C92A706-3286-904D-99CF-FB10B581BB20}" destId="{B0EC1372-9BAC-F644-8C95-FD6D5B5C9841}" srcOrd="1" destOrd="0" presId="urn:microsoft.com/office/officeart/2005/8/layout/matrix1"/>
    <dgm:cxn modelId="{86E71C48-66C0-604B-9B7D-BDF4A44711E9}" type="presOf" srcId="{3C92A706-3286-904D-99CF-FB10B581BB20}" destId="{77EE68CE-C6DD-8447-8444-6F177484DF4D}" srcOrd="0" destOrd="0" presId="urn:microsoft.com/office/officeart/2005/8/layout/matrix1"/>
    <dgm:cxn modelId="{16B02178-B2A7-C844-B950-90B4D66155C0}" srcId="{049AAF7A-F168-7742-8508-77E8076311FD}" destId="{9A543415-0E4D-3641-9B6B-455D577F72EB}" srcOrd="0" destOrd="0" parTransId="{28DF6816-BCD2-B043-AB74-3D9A1812121E}" sibTransId="{DF559FF3-1AAB-4A4B-9339-7DC809DCAB93}"/>
    <dgm:cxn modelId="{A4DE8E7A-A56E-834C-9649-5B2FF4DA60C0}" type="presOf" srcId="{977A3E3A-6645-1E4A-9950-16CF47B0D1B5}" destId="{B05ADA78-EE40-C341-95C5-AA2AF880C993}" srcOrd="1" destOrd="0" presId="urn:microsoft.com/office/officeart/2005/8/layout/matrix1"/>
    <dgm:cxn modelId="{2501247E-9BDB-7C45-8C35-2FEFEDA9EF98}" srcId="{9A543415-0E4D-3641-9B6B-455D577F72EB}" destId="{3C92A706-3286-904D-99CF-FB10B581BB20}" srcOrd="0" destOrd="0" parTransId="{C9E4E158-A04B-DE4F-A0C5-0ADE08027CC8}" sibTransId="{0B547607-360D-0341-897E-289F1EE5E814}"/>
    <dgm:cxn modelId="{E0727F7F-B9ED-7844-9749-CA2759A58134}" type="presOf" srcId="{78F37CEB-C1CC-0642-A15E-ACDFF6C0DA58}" destId="{0E13895D-51B1-0E4C-ADB5-E9D521C91153}" srcOrd="0" destOrd="0" presId="urn:microsoft.com/office/officeart/2005/8/layout/matrix1"/>
    <dgm:cxn modelId="{2039FB95-AABF-B943-BD1E-24AA0AC68A6C}" type="presOf" srcId="{977A3E3A-6645-1E4A-9950-16CF47B0D1B5}" destId="{D6058F5E-FB28-9644-A6E0-D80CDD5244C7}" srcOrd="0" destOrd="0" presId="urn:microsoft.com/office/officeart/2005/8/layout/matrix1"/>
    <dgm:cxn modelId="{34129AB6-BC90-534F-B2FC-8619E2CE3849}" type="presOf" srcId="{9A543415-0E4D-3641-9B6B-455D577F72EB}" destId="{E4B3D5A8-5B02-5448-893A-3DA638F42878}" srcOrd="0" destOrd="0" presId="urn:microsoft.com/office/officeart/2005/8/layout/matrix1"/>
    <dgm:cxn modelId="{B59683DA-38B9-8544-88EE-562328EBC0C0}" srcId="{9A543415-0E4D-3641-9B6B-455D577F72EB}" destId="{78F37CEB-C1CC-0642-A15E-ACDFF6C0DA58}" srcOrd="3" destOrd="0" parTransId="{8C957DFF-99E7-5E4A-AF77-868118FB1572}" sibTransId="{1473CAEF-5D11-354B-9FC5-17E8A26F013D}"/>
    <dgm:cxn modelId="{0E23D4E1-8A17-024C-B48A-EEF00A109A59}" type="presOf" srcId="{78F37CEB-C1CC-0642-A15E-ACDFF6C0DA58}" destId="{13823D85-9C91-FB4E-BFAD-E52B03D33758}" srcOrd="1" destOrd="0" presId="urn:microsoft.com/office/officeart/2005/8/layout/matrix1"/>
    <dgm:cxn modelId="{9D1A0234-76F3-9643-B447-CAD7F262296D}" type="presParOf" srcId="{4CA5508E-2CBF-084D-B6A4-CB49EAE0C6EF}" destId="{29ADF702-3B59-9B4B-BD15-2F6E5F415255}" srcOrd="0" destOrd="0" presId="urn:microsoft.com/office/officeart/2005/8/layout/matrix1"/>
    <dgm:cxn modelId="{4BCF57F4-D4D3-0244-B0AD-D5ABBB156D40}" type="presParOf" srcId="{29ADF702-3B59-9B4B-BD15-2F6E5F415255}" destId="{77EE68CE-C6DD-8447-8444-6F177484DF4D}" srcOrd="0" destOrd="0" presId="urn:microsoft.com/office/officeart/2005/8/layout/matrix1"/>
    <dgm:cxn modelId="{983CA9BB-2036-0D46-BBFF-8BDDBF3D1CD8}" type="presParOf" srcId="{29ADF702-3B59-9B4B-BD15-2F6E5F415255}" destId="{B0EC1372-9BAC-F644-8C95-FD6D5B5C9841}" srcOrd="1" destOrd="0" presId="urn:microsoft.com/office/officeart/2005/8/layout/matrix1"/>
    <dgm:cxn modelId="{AAAF60D1-6A8C-4D42-B5BD-B3AED66D4681}" type="presParOf" srcId="{29ADF702-3B59-9B4B-BD15-2F6E5F415255}" destId="{087F5AEE-125E-B043-BC5F-D00AAC313B27}" srcOrd="2" destOrd="0" presId="urn:microsoft.com/office/officeart/2005/8/layout/matrix1"/>
    <dgm:cxn modelId="{05B946BB-2A18-3246-9F83-07FEF7E6619A}" type="presParOf" srcId="{29ADF702-3B59-9B4B-BD15-2F6E5F415255}" destId="{E5B746BF-2B98-1E4B-AD54-11353CA76A8A}" srcOrd="3" destOrd="0" presId="urn:microsoft.com/office/officeart/2005/8/layout/matrix1"/>
    <dgm:cxn modelId="{D8B27869-C7C5-5F45-8A4C-543C53E47C72}" type="presParOf" srcId="{29ADF702-3B59-9B4B-BD15-2F6E5F415255}" destId="{D6058F5E-FB28-9644-A6E0-D80CDD5244C7}" srcOrd="4" destOrd="0" presId="urn:microsoft.com/office/officeart/2005/8/layout/matrix1"/>
    <dgm:cxn modelId="{5F4B1BF7-1938-AF44-A45E-DCE75786BE1E}" type="presParOf" srcId="{29ADF702-3B59-9B4B-BD15-2F6E5F415255}" destId="{B05ADA78-EE40-C341-95C5-AA2AF880C993}" srcOrd="5" destOrd="0" presId="urn:microsoft.com/office/officeart/2005/8/layout/matrix1"/>
    <dgm:cxn modelId="{105A99F2-782B-BD4E-BDFF-11A2CBE6CBA4}" type="presParOf" srcId="{29ADF702-3B59-9B4B-BD15-2F6E5F415255}" destId="{0E13895D-51B1-0E4C-ADB5-E9D521C91153}" srcOrd="6" destOrd="0" presId="urn:microsoft.com/office/officeart/2005/8/layout/matrix1"/>
    <dgm:cxn modelId="{6BF06E5C-DA0B-FE49-BA79-AA3235576EA6}" type="presParOf" srcId="{29ADF702-3B59-9B4B-BD15-2F6E5F415255}" destId="{13823D85-9C91-FB4E-BFAD-E52B03D33758}" srcOrd="7" destOrd="0" presId="urn:microsoft.com/office/officeart/2005/8/layout/matrix1"/>
    <dgm:cxn modelId="{EBCBE2D1-6EF0-9C49-9D88-D79E8B20CAB1}" type="presParOf" srcId="{4CA5508E-2CBF-084D-B6A4-CB49EAE0C6EF}" destId="{E4B3D5A8-5B02-5448-893A-3DA638F42878}" srcOrd="1" destOrd="0" presId="urn:microsoft.com/office/officeart/2005/8/layout/matrix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888944-69BC-A641-918C-B9787171BE19}" type="doc">
      <dgm:prSet loTypeId="urn:microsoft.com/office/officeart/2005/8/layout/hList1" loCatId="" qsTypeId="urn:microsoft.com/office/officeart/2005/8/quickstyle/simple1" qsCatId="simple" csTypeId="urn:microsoft.com/office/officeart/2005/8/colors/accent2_5" csCatId="accent2" phldr="1"/>
      <dgm:spPr/>
      <dgm:t>
        <a:bodyPr/>
        <a:lstStyle/>
        <a:p>
          <a:endParaRPr lang="en-GB"/>
        </a:p>
      </dgm:t>
    </dgm:pt>
    <dgm:pt modelId="{7BEFCFB6-1921-7B44-8E60-4D33A6DEB5AC}" type="pres">
      <dgm:prSet presAssocID="{E0888944-69BC-A641-918C-B9787171BE19}" presName="Name0" presStyleCnt="0">
        <dgm:presLayoutVars>
          <dgm:dir/>
          <dgm:animLvl val="lvl"/>
          <dgm:resizeHandles val="exact"/>
        </dgm:presLayoutVars>
      </dgm:prSet>
      <dgm:spPr/>
    </dgm:pt>
  </dgm:ptLst>
  <dgm:cxnLst>
    <dgm:cxn modelId="{92B9A561-C013-6740-816E-FE3EC60E003B}" type="presOf" srcId="{E0888944-69BC-A641-918C-B9787171BE19}" destId="{7BEFCFB6-1921-7B44-8E60-4D33A6DEB5AC}" srcOrd="0"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9AAF7A-F168-7742-8508-77E8076311FD}" type="doc">
      <dgm:prSet loTypeId="urn:microsoft.com/office/officeart/2005/8/layout/matrix1" loCatId="" qsTypeId="urn:microsoft.com/office/officeart/2005/8/quickstyle/simple1" qsCatId="simple" csTypeId="urn:microsoft.com/office/officeart/2005/8/colors/accent2_3" csCatId="accent2" phldr="1"/>
      <dgm:spPr/>
      <dgm:t>
        <a:bodyPr/>
        <a:lstStyle/>
        <a:p>
          <a:endParaRPr lang="en-GB"/>
        </a:p>
      </dgm:t>
    </dgm:pt>
    <dgm:pt modelId="{9A543415-0E4D-3641-9B6B-455D577F72EB}">
      <dgm:prSet phldrT="[Text]"/>
      <dgm:spPr/>
      <dgm:t>
        <a:bodyPr/>
        <a:lstStyle/>
        <a:p>
          <a:r>
            <a:rPr lang="en-GB" dirty="0"/>
            <a:t>TRO</a:t>
          </a:r>
        </a:p>
      </dgm:t>
    </dgm:pt>
    <dgm:pt modelId="{28DF6816-BCD2-B043-AB74-3D9A1812121E}" type="parTrans" cxnId="{16B02178-B2A7-C844-B950-90B4D66155C0}">
      <dgm:prSet/>
      <dgm:spPr/>
      <dgm:t>
        <a:bodyPr/>
        <a:lstStyle/>
        <a:p>
          <a:endParaRPr lang="en-GB"/>
        </a:p>
      </dgm:t>
    </dgm:pt>
    <dgm:pt modelId="{DF559FF3-1AAB-4A4B-9339-7DC809DCAB93}" type="sibTrans" cxnId="{16B02178-B2A7-C844-B950-90B4D66155C0}">
      <dgm:prSet/>
      <dgm:spPr/>
      <dgm:t>
        <a:bodyPr/>
        <a:lstStyle/>
        <a:p>
          <a:endParaRPr lang="en-GB"/>
        </a:p>
      </dgm:t>
    </dgm:pt>
    <dgm:pt modelId="{3C92A706-3286-904D-99CF-FB10B581BB20}">
      <dgm:prSet phldrT="[Text]"/>
      <dgm:spPr/>
      <dgm:t>
        <a:bodyPr/>
        <a:lstStyle/>
        <a:p>
          <a:pPr>
            <a:buNone/>
          </a:pPr>
          <a:r>
            <a:rPr lang="en-GB" dirty="0">
              <a:solidFill>
                <a:schemeClr val="tx1"/>
              </a:solidFill>
            </a:rPr>
            <a:t>STRENGTHS</a:t>
          </a:r>
        </a:p>
        <a:p>
          <a:pPr>
            <a:buFont typeface="Arial" panose="020B0604020202020204" pitchFamily="34" charset="0"/>
            <a:buNone/>
          </a:pPr>
          <a:r>
            <a:rPr lang="en-GB" dirty="0"/>
            <a:t>Immediate restriction of places vehicles can park</a:t>
          </a:r>
        </a:p>
      </dgm:t>
    </dgm:pt>
    <dgm:pt modelId="{C9E4E158-A04B-DE4F-A0C5-0ADE08027CC8}" type="parTrans" cxnId="{2501247E-9BDB-7C45-8C35-2FEFEDA9EF98}">
      <dgm:prSet/>
      <dgm:spPr/>
      <dgm:t>
        <a:bodyPr/>
        <a:lstStyle/>
        <a:p>
          <a:endParaRPr lang="en-GB"/>
        </a:p>
      </dgm:t>
    </dgm:pt>
    <dgm:pt modelId="{0B547607-360D-0341-897E-289F1EE5E814}" type="sibTrans" cxnId="{2501247E-9BDB-7C45-8C35-2FEFEDA9EF98}">
      <dgm:prSet/>
      <dgm:spPr/>
      <dgm:t>
        <a:bodyPr/>
        <a:lstStyle/>
        <a:p>
          <a:endParaRPr lang="en-GB"/>
        </a:p>
      </dgm:t>
    </dgm:pt>
    <dgm:pt modelId="{371294C0-A353-B047-BB54-D0CF1149662F}">
      <dgm:prSet phldrT="[Text]"/>
      <dgm:spPr/>
      <dgm:t>
        <a:bodyPr/>
        <a:lstStyle/>
        <a:p>
          <a:r>
            <a:rPr lang="en-GB" dirty="0">
              <a:solidFill>
                <a:schemeClr val="tx1"/>
              </a:solidFill>
            </a:rPr>
            <a:t>WEAKNESSES</a:t>
          </a:r>
        </a:p>
        <a:p>
          <a:r>
            <a:rPr lang="en-GB" dirty="0"/>
            <a:t>Requires regular enforcement to be effective</a:t>
          </a:r>
        </a:p>
      </dgm:t>
    </dgm:pt>
    <dgm:pt modelId="{93D50F20-F685-4E4E-BF97-B99649DE24C4}" type="parTrans" cxnId="{B91B6519-02EE-4A4F-A067-3A94F7EEC098}">
      <dgm:prSet/>
      <dgm:spPr/>
      <dgm:t>
        <a:bodyPr/>
        <a:lstStyle/>
        <a:p>
          <a:endParaRPr lang="en-GB"/>
        </a:p>
      </dgm:t>
    </dgm:pt>
    <dgm:pt modelId="{58E0D710-637E-0C48-A836-9B6FAFDBED42}" type="sibTrans" cxnId="{B91B6519-02EE-4A4F-A067-3A94F7EEC098}">
      <dgm:prSet/>
      <dgm:spPr/>
      <dgm:t>
        <a:bodyPr/>
        <a:lstStyle/>
        <a:p>
          <a:endParaRPr lang="en-GB"/>
        </a:p>
      </dgm:t>
    </dgm:pt>
    <dgm:pt modelId="{977A3E3A-6645-1E4A-9950-16CF47B0D1B5}">
      <dgm:prSet phldrT="[Text]"/>
      <dgm:spPr/>
      <dgm:t>
        <a:bodyPr/>
        <a:lstStyle/>
        <a:p>
          <a:r>
            <a:rPr lang="en-GB" dirty="0">
              <a:solidFill>
                <a:schemeClr val="tx1"/>
              </a:solidFill>
            </a:rPr>
            <a:t>OPPORTUNITIES</a:t>
          </a:r>
        </a:p>
        <a:p>
          <a:r>
            <a:rPr lang="en-GB" dirty="0"/>
            <a:t>Revenue generation to cover enforcement and further improvements</a:t>
          </a:r>
        </a:p>
      </dgm:t>
    </dgm:pt>
    <dgm:pt modelId="{EB2D539A-8097-0A40-8367-BDF6EA8F08FE}" type="parTrans" cxnId="{24A45F28-10B9-5F43-A8A9-09926C724AB6}">
      <dgm:prSet/>
      <dgm:spPr/>
      <dgm:t>
        <a:bodyPr/>
        <a:lstStyle/>
        <a:p>
          <a:endParaRPr lang="en-GB"/>
        </a:p>
      </dgm:t>
    </dgm:pt>
    <dgm:pt modelId="{19743918-ED1E-114D-B3BE-D6DC363FB786}" type="sibTrans" cxnId="{24A45F28-10B9-5F43-A8A9-09926C724AB6}">
      <dgm:prSet/>
      <dgm:spPr/>
      <dgm:t>
        <a:bodyPr/>
        <a:lstStyle/>
        <a:p>
          <a:endParaRPr lang="en-GB"/>
        </a:p>
      </dgm:t>
    </dgm:pt>
    <dgm:pt modelId="{78F37CEB-C1CC-0642-A15E-ACDFF6C0DA58}">
      <dgm:prSet phldrT="[Text]"/>
      <dgm:spPr/>
      <dgm:t>
        <a:bodyPr/>
        <a:lstStyle/>
        <a:p>
          <a:r>
            <a:rPr lang="en-GB" dirty="0">
              <a:solidFill>
                <a:schemeClr val="tx1"/>
              </a:solidFill>
            </a:rPr>
            <a:t>THREATS</a:t>
          </a:r>
        </a:p>
        <a:p>
          <a:r>
            <a:rPr lang="en-GB" dirty="0"/>
            <a:t>Relocates issues to other parts of village</a:t>
          </a:r>
        </a:p>
        <a:p>
          <a:r>
            <a:rPr lang="en-GB" dirty="0"/>
            <a:t>Restricts resident, business and event parking</a:t>
          </a:r>
        </a:p>
      </dgm:t>
    </dgm:pt>
    <dgm:pt modelId="{8C957DFF-99E7-5E4A-AF77-868118FB1572}" type="parTrans" cxnId="{B59683DA-38B9-8544-88EE-562328EBC0C0}">
      <dgm:prSet/>
      <dgm:spPr/>
      <dgm:t>
        <a:bodyPr/>
        <a:lstStyle/>
        <a:p>
          <a:endParaRPr lang="en-GB"/>
        </a:p>
      </dgm:t>
    </dgm:pt>
    <dgm:pt modelId="{1473CAEF-5D11-354B-9FC5-17E8A26F013D}" type="sibTrans" cxnId="{B59683DA-38B9-8544-88EE-562328EBC0C0}">
      <dgm:prSet/>
      <dgm:spPr/>
      <dgm:t>
        <a:bodyPr/>
        <a:lstStyle/>
        <a:p>
          <a:endParaRPr lang="en-GB"/>
        </a:p>
      </dgm:t>
    </dgm:pt>
    <dgm:pt modelId="{4CA5508E-2CBF-084D-B6A4-CB49EAE0C6EF}" type="pres">
      <dgm:prSet presAssocID="{049AAF7A-F168-7742-8508-77E8076311FD}" presName="diagram" presStyleCnt="0">
        <dgm:presLayoutVars>
          <dgm:chMax val="1"/>
          <dgm:dir/>
          <dgm:animLvl val="ctr"/>
          <dgm:resizeHandles val="exact"/>
        </dgm:presLayoutVars>
      </dgm:prSet>
      <dgm:spPr/>
    </dgm:pt>
    <dgm:pt modelId="{29ADF702-3B59-9B4B-BD15-2F6E5F415255}" type="pres">
      <dgm:prSet presAssocID="{049AAF7A-F168-7742-8508-77E8076311FD}" presName="matrix" presStyleCnt="0"/>
      <dgm:spPr/>
    </dgm:pt>
    <dgm:pt modelId="{77EE68CE-C6DD-8447-8444-6F177484DF4D}" type="pres">
      <dgm:prSet presAssocID="{049AAF7A-F168-7742-8508-77E8076311FD}" presName="tile1" presStyleLbl="node1" presStyleIdx="0" presStyleCnt="4"/>
      <dgm:spPr/>
    </dgm:pt>
    <dgm:pt modelId="{B0EC1372-9BAC-F644-8C95-FD6D5B5C9841}" type="pres">
      <dgm:prSet presAssocID="{049AAF7A-F168-7742-8508-77E8076311FD}" presName="tile1text" presStyleLbl="node1" presStyleIdx="0" presStyleCnt="4">
        <dgm:presLayoutVars>
          <dgm:chMax val="0"/>
          <dgm:chPref val="0"/>
          <dgm:bulletEnabled val="1"/>
        </dgm:presLayoutVars>
      </dgm:prSet>
      <dgm:spPr/>
    </dgm:pt>
    <dgm:pt modelId="{087F5AEE-125E-B043-BC5F-D00AAC313B27}" type="pres">
      <dgm:prSet presAssocID="{049AAF7A-F168-7742-8508-77E8076311FD}" presName="tile2" presStyleLbl="node1" presStyleIdx="1" presStyleCnt="4"/>
      <dgm:spPr/>
    </dgm:pt>
    <dgm:pt modelId="{E5B746BF-2B98-1E4B-AD54-11353CA76A8A}" type="pres">
      <dgm:prSet presAssocID="{049AAF7A-F168-7742-8508-77E8076311FD}" presName="tile2text" presStyleLbl="node1" presStyleIdx="1" presStyleCnt="4">
        <dgm:presLayoutVars>
          <dgm:chMax val="0"/>
          <dgm:chPref val="0"/>
          <dgm:bulletEnabled val="1"/>
        </dgm:presLayoutVars>
      </dgm:prSet>
      <dgm:spPr/>
    </dgm:pt>
    <dgm:pt modelId="{D6058F5E-FB28-9644-A6E0-D80CDD5244C7}" type="pres">
      <dgm:prSet presAssocID="{049AAF7A-F168-7742-8508-77E8076311FD}" presName="tile3" presStyleLbl="node1" presStyleIdx="2" presStyleCnt="4"/>
      <dgm:spPr/>
    </dgm:pt>
    <dgm:pt modelId="{B05ADA78-EE40-C341-95C5-AA2AF880C993}" type="pres">
      <dgm:prSet presAssocID="{049AAF7A-F168-7742-8508-77E8076311FD}" presName="tile3text" presStyleLbl="node1" presStyleIdx="2" presStyleCnt="4">
        <dgm:presLayoutVars>
          <dgm:chMax val="0"/>
          <dgm:chPref val="0"/>
          <dgm:bulletEnabled val="1"/>
        </dgm:presLayoutVars>
      </dgm:prSet>
      <dgm:spPr/>
    </dgm:pt>
    <dgm:pt modelId="{0E13895D-51B1-0E4C-ADB5-E9D521C91153}" type="pres">
      <dgm:prSet presAssocID="{049AAF7A-F168-7742-8508-77E8076311FD}" presName="tile4" presStyleLbl="node1" presStyleIdx="3" presStyleCnt="4"/>
      <dgm:spPr/>
    </dgm:pt>
    <dgm:pt modelId="{13823D85-9C91-FB4E-BFAD-E52B03D33758}" type="pres">
      <dgm:prSet presAssocID="{049AAF7A-F168-7742-8508-77E8076311FD}" presName="tile4text" presStyleLbl="node1" presStyleIdx="3" presStyleCnt="4">
        <dgm:presLayoutVars>
          <dgm:chMax val="0"/>
          <dgm:chPref val="0"/>
          <dgm:bulletEnabled val="1"/>
        </dgm:presLayoutVars>
      </dgm:prSet>
      <dgm:spPr/>
    </dgm:pt>
    <dgm:pt modelId="{E4B3D5A8-5B02-5448-893A-3DA638F42878}" type="pres">
      <dgm:prSet presAssocID="{049AAF7A-F168-7742-8508-77E8076311FD}" presName="centerTile" presStyleLbl="fgShp" presStyleIdx="0" presStyleCnt="1">
        <dgm:presLayoutVars>
          <dgm:chMax val="0"/>
          <dgm:chPref val="0"/>
        </dgm:presLayoutVars>
      </dgm:prSet>
      <dgm:spPr/>
    </dgm:pt>
  </dgm:ptLst>
  <dgm:cxnLst>
    <dgm:cxn modelId="{B18DB804-AC43-4E4B-881C-ABE96740B77E}" type="presOf" srcId="{049AAF7A-F168-7742-8508-77E8076311FD}" destId="{4CA5508E-2CBF-084D-B6A4-CB49EAE0C6EF}" srcOrd="0" destOrd="0" presId="urn:microsoft.com/office/officeart/2005/8/layout/matrix1"/>
    <dgm:cxn modelId="{B91B6519-02EE-4A4F-A067-3A94F7EEC098}" srcId="{9A543415-0E4D-3641-9B6B-455D577F72EB}" destId="{371294C0-A353-B047-BB54-D0CF1149662F}" srcOrd="1" destOrd="0" parTransId="{93D50F20-F685-4E4E-BF97-B99649DE24C4}" sibTransId="{58E0D710-637E-0C48-A836-9B6FAFDBED42}"/>
    <dgm:cxn modelId="{24A45F28-10B9-5F43-A8A9-09926C724AB6}" srcId="{9A543415-0E4D-3641-9B6B-455D577F72EB}" destId="{977A3E3A-6645-1E4A-9950-16CF47B0D1B5}" srcOrd="2" destOrd="0" parTransId="{EB2D539A-8097-0A40-8367-BDF6EA8F08FE}" sibTransId="{19743918-ED1E-114D-B3BE-D6DC363FB786}"/>
    <dgm:cxn modelId="{FC9AB52D-DA4D-D549-894E-E44B4A603F93}" type="presOf" srcId="{371294C0-A353-B047-BB54-D0CF1149662F}" destId="{087F5AEE-125E-B043-BC5F-D00AAC313B27}" srcOrd="0" destOrd="0" presId="urn:microsoft.com/office/officeart/2005/8/layout/matrix1"/>
    <dgm:cxn modelId="{C60C8130-63B4-EF47-9432-CF14515DE9F7}" type="presOf" srcId="{371294C0-A353-B047-BB54-D0CF1149662F}" destId="{E5B746BF-2B98-1E4B-AD54-11353CA76A8A}" srcOrd="1" destOrd="0" presId="urn:microsoft.com/office/officeart/2005/8/layout/matrix1"/>
    <dgm:cxn modelId="{A3518C38-E846-F742-B083-9D9FCF37F78D}" type="presOf" srcId="{3C92A706-3286-904D-99CF-FB10B581BB20}" destId="{B0EC1372-9BAC-F644-8C95-FD6D5B5C9841}" srcOrd="1" destOrd="0" presId="urn:microsoft.com/office/officeart/2005/8/layout/matrix1"/>
    <dgm:cxn modelId="{86E71C48-66C0-604B-9B7D-BDF4A44711E9}" type="presOf" srcId="{3C92A706-3286-904D-99CF-FB10B581BB20}" destId="{77EE68CE-C6DD-8447-8444-6F177484DF4D}" srcOrd="0" destOrd="0" presId="urn:microsoft.com/office/officeart/2005/8/layout/matrix1"/>
    <dgm:cxn modelId="{16B02178-B2A7-C844-B950-90B4D66155C0}" srcId="{049AAF7A-F168-7742-8508-77E8076311FD}" destId="{9A543415-0E4D-3641-9B6B-455D577F72EB}" srcOrd="0" destOrd="0" parTransId="{28DF6816-BCD2-B043-AB74-3D9A1812121E}" sibTransId="{DF559FF3-1AAB-4A4B-9339-7DC809DCAB93}"/>
    <dgm:cxn modelId="{A4DE8E7A-A56E-834C-9649-5B2FF4DA60C0}" type="presOf" srcId="{977A3E3A-6645-1E4A-9950-16CF47B0D1B5}" destId="{B05ADA78-EE40-C341-95C5-AA2AF880C993}" srcOrd="1" destOrd="0" presId="urn:microsoft.com/office/officeart/2005/8/layout/matrix1"/>
    <dgm:cxn modelId="{2501247E-9BDB-7C45-8C35-2FEFEDA9EF98}" srcId="{9A543415-0E4D-3641-9B6B-455D577F72EB}" destId="{3C92A706-3286-904D-99CF-FB10B581BB20}" srcOrd="0" destOrd="0" parTransId="{C9E4E158-A04B-DE4F-A0C5-0ADE08027CC8}" sibTransId="{0B547607-360D-0341-897E-289F1EE5E814}"/>
    <dgm:cxn modelId="{E0727F7F-B9ED-7844-9749-CA2759A58134}" type="presOf" srcId="{78F37CEB-C1CC-0642-A15E-ACDFF6C0DA58}" destId="{0E13895D-51B1-0E4C-ADB5-E9D521C91153}" srcOrd="0" destOrd="0" presId="urn:microsoft.com/office/officeart/2005/8/layout/matrix1"/>
    <dgm:cxn modelId="{2039FB95-AABF-B943-BD1E-24AA0AC68A6C}" type="presOf" srcId="{977A3E3A-6645-1E4A-9950-16CF47B0D1B5}" destId="{D6058F5E-FB28-9644-A6E0-D80CDD5244C7}" srcOrd="0" destOrd="0" presId="urn:microsoft.com/office/officeart/2005/8/layout/matrix1"/>
    <dgm:cxn modelId="{34129AB6-BC90-534F-B2FC-8619E2CE3849}" type="presOf" srcId="{9A543415-0E4D-3641-9B6B-455D577F72EB}" destId="{E4B3D5A8-5B02-5448-893A-3DA638F42878}" srcOrd="0" destOrd="0" presId="urn:microsoft.com/office/officeart/2005/8/layout/matrix1"/>
    <dgm:cxn modelId="{B59683DA-38B9-8544-88EE-562328EBC0C0}" srcId="{9A543415-0E4D-3641-9B6B-455D577F72EB}" destId="{78F37CEB-C1CC-0642-A15E-ACDFF6C0DA58}" srcOrd="3" destOrd="0" parTransId="{8C957DFF-99E7-5E4A-AF77-868118FB1572}" sibTransId="{1473CAEF-5D11-354B-9FC5-17E8A26F013D}"/>
    <dgm:cxn modelId="{0E23D4E1-8A17-024C-B48A-EEF00A109A59}" type="presOf" srcId="{78F37CEB-C1CC-0642-A15E-ACDFF6C0DA58}" destId="{13823D85-9C91-FB4E-BFAD-E52B03D33758}" srcOrd="1" destOrd="0" presId="urn:microsoft.com/office/officeart/2005/8/layout/matrix1"/>
    <dgm:cxn modelId="{9D1A0234-76F3-9643-B447-CAD7F262296D}" type="presParOf" srcId="{4CA5508E-2CBF-084D-B6A4-CB49EAE0C6EF}" destId="{29ADF702-3B59-9B4B-BD15-2F6E5F415255}" srcOrd="0" destOrd="0" presId="urn:microsoft.com/office/officeart/2005/8/layout/matrix1"/>
    <dgm:cxn modelId="{4BCF57F4-D4D3-0244-B0AD-D5ABBB156D40}" type="presParOf" srcId="{29ADF702-3B59-9B4B-BD15-2F6E5F415255}" destId="{77EE68CE-C6DD-8447-8444-6F177484DF4D}" srcOrd="0" destOrd="0" presId="urn:microsoft.com/office/officeart/2005/8/layout/matrix1"/>
    <dgm:cxn modelId="{983CA9BB-2036-0D46-BBFF-8BDDBF3D1CD8}" type="presParOf" srcId="{29ADF702-3B59-9B4B-BD15-2F6E5F415255}" destId="{B0EC1372-9BAC-F644-8C95-FD6D5B5C9841}" srcOrd="1" destOrd="0" presId="urn:microsoft.com/office/officeart/2005/8/layout/matrix1"/>
    <dgm:cxn modelId="{AAAF60D1-6A8C-4D42-B5BD-B3AED66D4681}" type="presParOf" srcId="{29ADF702-3B59-9B4B-BD15-2F6E5F415255}" destId="{087F5AEE-125E-B043-BC5F-D00AAC313B27}" srcOrd="2" destOrd="0" presId="urn:microsoft.com/office/officeart/2005/8/layout/matrix1"/>
    <dgm:cxn modelId="{05B946BB-2A18-3246-9F83-07FEF7E6619A}" type="presParOf" srcId="{29ADF702-3B59-9B4B-BD15-2F6E5F415255}" destId="{E5B746BF-2B98-1E4B-AD54-11353CA76A8A}" srcOrd="3" destOrd="0" presId="urn:microsoft.com/office/officeart/2005/8/layout/matrix1"/>
    <dgm:cxn modelId="{D8B27869-C7C5-5F45-8A4C-543C53E47C72}" type="presParOf" srcId="{29ADF702-3B59-9B4B-BD15-2F6E5F415255}" destId="{D6058F5E-FB28-9644-A6E0-D80CDD5244C7}" srcOrd="4" destOrd="0" presId="urn:microsoft.com/office/officeart/2005/8/layout/matrix1"/>
    <dgm:cxn modelId="{5F4B1BF7-1938-AF44-A45E-DCE75786BE1E}" type="presParOf" srcId="{29ADF702-3B59-9B4B-BD15-2F6E5F415255}" destId="{B05ADA78-EE40-C341-95C5-AA2AF880C993}" srcOrd="5" destOrd="0" presId="urn:microsoft.com/office/officeart/2005/8/layout/matrix1"/>
    <dgm:cxn modelId="{105A99F2-782B-BD4E-BDFF-11A2CBE6CBA4}" type="presParOf" srcId="{29ADF702-3B59-9B4B-BD15-2F6E5F415255}" destId="{0E13895D-51B1-0E4C-ADB5-E9D521C91153}" srcOrd="6" destOrd="0" presId="urn:microsoft.com/office/officeart/2005/8/layout/matrix1"/>
    <dgm:cxn modelId="{6BF06E5C-DA0B-FE49-BA79-AA3235576EA6}" type="presParOf" srcId="{29ADF702-3B59-9B4B-BD15-2F6E5F415255}" destId="{13823D85-9C91-FB4E-BFAD-E52B03D33758}" srcOrd="7" destOrd="0" presId="urn:microsoft.com/office/officeart/2005/8/layout/matrix1"/>
    <dgm:cxn modelId="{EBCBE2D1-6EF0-9C49-9D88-D79E8B20CAB1}" type="presParOf" srcId="{4CA5508E-2CBF-084D-B6A4-CB49EAE0C6EF}" destId="{E4B3D5A8-5B02-5448-893A-3DA638F42878}" srcOrd="1" destOrd="0" presId="urn:microsoft.com/office/officeart/2005/8/layout/matrix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0888944-69BC-A641-918C-B9787171BE19}" type="doc">
      <dgm:prSet loTypeId="urn:microsoft.com/office/officeart/2005/8/layout/hList1" loCatId="" qsTypeId="urn:microsoft.com/office/officeart/2005/8/quickstyle/simple1" qsCatId="simple" csTypeId="urn:microsoft.com/office/officeart/2005/8/colors/accent2_5" csCatId="accent2" phldr="1"/>
      <dgm:spPr/>
      <dgm:t>
        <a:bodyPr/>
        <a:lstStyle/>
        <a:p>
          <a:endParaRPr lang="en-GB"/>
        </a:p>
      </dgm:t>
    </dgm:pt>
    <dgm:pt modelId="{7BEFCFB6-1921-7B44-8E60-4D33A6DEB5AC}" type="pres">
      <dgm:prSet presAssocID="{E0888944-69BC-A641-918C-B9787171BE19}" presName="Name0" presStyleCnt="0">
        <dgm:presLayoutVars>
          <dgm:dir/>
          <dgm:animLvl val="lvl"/>
          <dgm:resizeHandles val="exact"/>
        </dgm:presLayoutVars>
      </dgm:prSet>
      <dgm:spPr/>
    </dgm:pt>
  </dgm:ptLst>
  <dgm:cxnLst>
    <dgm:cxn modelId="{92B9A561-C013-6740-816E-FE3EC60E003B}" type="presOf" srcId="{E0888944-69BC-A641-918C-B9787171BE19}" destId="{7BEFCFB6-1921-7B44-8E60-4D33A6DEB5AC}" srcOrd="0"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0888944-69BC-A641-918C-B9787171BE19}" type="doc">
      <dgm:prSet loTypeId="urn:microsoft.com/office/officeart/2005/8/layout/hList1" loCatId="" qsTypeId="urn:microsoft.com/office/officeart/2005/8/quickstyle/simple1" qsCatId="simple" csTypeId="urn:microsoft.com/office/officeart/2005/8/colors/accent2_5" csCatId="accent2" phldr="1"/>
      <dgm:spPr/>
      <dgm:t>
        <a:bodyPr/>
        <a:lstStyle/>
        <a:p>
          <a:endParaRPr lang="en-GB"/>
        </a:p>
      </dgm:t>
    </dgm:pt>
    <dgm:pt modelId="{7BEFCFB6-1921-7B44-8E60-4D33A6DEB5AC}" type="pres">
      <dgm:prSet presAssocID="{E0888944-69BC-A641-918C-B9787171BE19}" presName="Name0" presStyleCnt="0">
        <dgm:presLayoutVars>
          <dgm:dir/>
          <dgm:animLvl val="lvl"/>
          <dgm:resizeHandles val="exact"/>
        </dgm:presLayoutVars>
      </dgm:prSet>
      <dgm:spPr/>
    </dgm:pt>
  </dgm:ptLst>
  <dgm:cxnLst>
    <dgm:cxn modelId="{92B9A561-C013-6740-816E-FE3EC60E003B}" type="presOf" srcId="{E0888944-69BC-A641-918C-B9787171BE19}" destId="{7BEFCFB6-1921-7B44-8E60-4D33A6DEB5AC}" srcOrd="0"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49AAF7A-F168-7742-8508-77E8076311FD}" type="doc">
      <dgm:prSet loTypeId="urn:microsoft.com/office/officeart/2005/8/layout/matrix1" loCatId="" qsTypeId="urn:microsoft.com/office/officeart/2005/8/quickstyle/simple1" qsCatId="simple" csTypeId="urn:microsoft.com/office/officeart/2005/8/colors/accent2_3" csCatId="accent2" phldr="1"/>
      <dgm:spPr/>
      <dgm:t>
        <a:bodyPr/>
        <a:lstStyle/>
        <a:p>
          <a:endParaRPr lang="en-GB"/>
        </a:p>
      </dgm:t>
    </dgm:pt>
    <dgm:pt modelId="{9A543415-0E4D-3641-9B6B-455D577F72EB}">
      <dgm:prSet phldrT="[Text]"/>
      <dgm:spPr/>
      <dgm:t>
        <a:bodyPr/>
        <a:lstStyle/>
        <a:p>
          <a:r>
            <a:rPr lang="en-GB" dirty="0"/>
            <a:t>ENFORCEMENT</a:t>
          </a:r>
        </a:p>
      </dgm:t>
    </dgm:pt>
    <dgm:pt modelId="{28DF6816-BCD2-B043-AB74-3D9A1812121E}" type="parTrans" cxnId="{16B02178-B2A7-C844-B950-90B4D66155C0}">
      <dgm:prSet/>
      <dgm:spPr/>
      <dgm:t>
        <a:bodyPr/>
        <a:lstStyle/>
        <a:p>
          <a:endParaRPr lang="en-GB"/>
        </a:p>
      </dgm:t>
    </dgm:pt>
    <dgm:pt modelId="{DF559FF3-1AAB-4A4B-9339-7DC809DCAB93}" type="sibTrans" cxnId="{16B02178-B2A7-C844-B950-90B4D66155C0}">
      <dgm:prSet/>
      <dgm:spPr/>
      <dgm:t>
        <a:bodyPr/>
        <a:lstStyle/>
        <a:p>
          <a:endParaRPr lang="en-GB"/>
        </a:p>
      </dgm:t>
    </dgm:pt>
    <dgm:pt modelId="{3C92A706-3286-904D-99CF-FB10B581BB20}">
      <dgm:prSet phldrT="[Text]"/>
      <dgm:spPr/>
      <dgm:t>
        <a:bodyPr/>
        <a:lstStyle/>
        <a:p>
          <a:pPr>
            <a:buNone/>
          </a:pPr>
          <a:r>
            <a:rPr lang="en-GB" dirty="0">
              <a:solidFill>
                <a:schemeClr val="tx1"/>
              </a:solidFill>
            </a:rPr>
            <a:t>STRENGTHS</a:t>
          </a:r>
        </a:p>
        <a:p>
          <a:pPr>
            <a:buFont typeface="Arial" panose="020B0604020202020204" pitchFamily="34" charset="0"/>
            <a:buNone/>
          </a:pPr>
          <a:r>
            <a:rPr lang="en-GB" dirty="0"/>
            <a:t>Immediate fines or moving on of vehicles in contravention of current or future restrictions</a:t>
          </a:r>
        </a:p>
      </dgm:t>
    </dgm:pt>
    <dgm:pt modelId="{C9E4E158-A04B-DE4F-A0C5-0ADE08027CC8}" type="parTrans" cxnId="{2501247E-9BDB-7C45-8C35-2FEFEDA9EF98}">
      <dgm:prSet/>
      <dgm:spPr/>
      <dgm:t>
        <a:bodyPr/>
        <a:lstStyle/>
        <a:p>
          <a:endParaRPr lang="en-GB"/>
        </a:p>
      </dgm:t>
    </dgm:pt>
    <dgm:pt modelId="{0B547607-360D-0341-897E-289F1EE5E814}" type="sibTrans" cxnId="{2501247E-9BDB-7C45-8C35-2FEFEDA9EF98}">
      <dgm:prSet/>
      <dgm:spPr/>
      <dgm:t>
        <a:bodyPr/>
        <a:lstStyle/>
        <a:p>
          <a:endParaRPr lang="en-GB"/>
        </a:p>
      </dgm:t>
    </dgm:pt>
    <dgm:pt modelId="{371294C0-A353-B047-BB54-D0CF1149662F}">
      <dgm:prSet phldrT="[Text]"/>
      <dgm:spPr/>
      <dgm:t>
        <a:bodyPr/>
        <a:lstStyle/>
        <a:p>
          <a:r>
            <a:rPr lang="en-GB" dirty="0">
              <a:solidFill>
                <a:schemeClr val="tx1"/>
              </a:solidFill>
            </a:rPr>
            <a:t>WEAKNESSES</a:t>
          </a:r>
        </a:p>
        <a:p>
          <a:r>
            <a:rPr lang="en-GB" dirty="0"/>
            <a:t>Requires constant resourcing. Only effective for current visitors not future/ongoing</a:t>
          </a:r>
        </a:p>
      </dgm:t>
    </dgm:pt>
    <dgm:pt modelId="{93D50F20-F685-4E4E-BF97-B99649DE24C4}" type="parTrans" cxnId="{B91B6519-02EE-4A4F-A067-3A94F7EEC098}">
      <dgm:prSet/>
      <dgm:spPr/>
      <dgm:t>
        <a:bodyPr/>
        <a:lstStyle/>
        <a:p>
          <a:endParaRPr lang="en-GB"/>
        </a:p>
      </dgm:t>
    </dgm:pt>
    <dgm:pt modelId="{58E0D710-637E-0C48-A836-9B6FAFDBED42}" type="sibTrans" cxnId="{B91B6519-02EE-4A4F-A067-3A94F7EEC098}">
      <dgm:prSet/>
      <dgm:spPr/>
      <dgm:t>
        <a:bodyPr/>
        <a:lstStyle/>
        <a:p>
          <a:endParaRPr lang="en-GB"/>
        </a:p>
      </dgm:t>
    </dgm:pt>
    <dgm:pt modelId="{977A3E3A-6645-1E4A-9950-16CF47B0D1B5}">
      <dgm:prSet phldrT="[Text]"/>
      <dgm:spPr/>
      <dgm:t>
        <a:bodyPr/>
        <a:lstStyle/>
        <a:p>
          <a:r>
            <a:rPr lang="en-GB" dirty="0">
              <a:solidFill>
                <a:schemeClr val="tx1"/>
              </a:solidFill>
            </a:rPr>
            <a:t>OPPORTUNITIES</a:t>
          </a:r>
        </a:p>
        <a:p>
          <a:r>
            <a:rPr lang="en-GB" dirty="0"/>
            <a:t>Revenue generation to cover enforcement and further improvements</a:t>
          </a:r>
        </a:p>
      </dgm:t>
    </dgm:pt>
    <dgm:pt modelId="{EB2D539A-8097-0A40-8367-BDF6EA8F08FE}" type="parTrans" cxnId="{24A45F28-10B9-5F43-A8A9-09926C724AB6}">
      <dgm:prSet/>
      <dgm:spPr/>
      <dgm:t>
        <a:bodyPr/>
        <a:lstStyle/>
        <a:p>
          <a:endParaRPr lang="en-GB"/>
        </a:p>
      </dgm:t>
    </dgm:pt>
    <dgm:pt modelId="{19743918-ED1E-114D-B3BE-D6DC363FB786}" type="sibTrans" cxnId="{24A45F28-10B9-5F43-A8A9-09926C724AB6}">
      <dgm:prSet/>
      <dgm:spPr/>
      <dgm:t>
        <a:bodyPr/>
        <a:lstStyle/>
        <a:p>
          <a:endParaRPr lang="en-GB"/>
        </a:p>
      </dgm:t>
    </dgm:pt>
    <dgm:pt modelId="{78F37CEB-C1CC-0642-A15E-ACDFF6C0DA58}">
      <dgm:prSet phldrT="[Text]"/>
      <dgm:spPr/>
      <dgm:t>
        <a:bodyPr/>
        <a:lstStyle/>
        <a:p>
          <a:r>
            <a:rPr lang="en-GB" dirty="0">
              <a:solidFill>
                <a:schemeClr val="tx1"/>
              </a:solidFill>
            </a:rPr>
            <a:t>THREATS</a:t>
          </a:r>
        </a:p>
        <a:p>
          <a:r>
            <a:rPr lang="en-GB" dirty="0"/>
            <a:t>County Council not adequately enforcing. Lack of funding</a:t>
          </a:r>
        </a:p>
      </dgm:t>
    </dgm:pt>
    <dgm:pt modelId="{8C957DFF-99E7-5E4A-AF77-868118FB1572}" type="parTrans" cxnId="{B59683DA-38B9-8544-88EE-562328EBC0C0}">
      <dgm:prSet/>
      <dgm:spPr/>
      <dgm:t>
        <a:bodyPr/>
        <a:lstStyle/>
        <a:p>
          <a:endParaRPr lang="en-GB"/>
        </a:p>
      </dgm:t>
    </dgm:pt>
    <dgm:pt modelId="{1473CAEF-5D11-354B-9FC5-17E8A26F013D}" type="sibTrans" cxnId="{B59683DA-38B9-8544-88EE-562328EBC0C0}">
      <dgm:prSet/>
      <dgm:spPr/>
      <dgm:t>
        <a:bodyPr/>
        <a:lstStyle/>
        <a:p>
          <a:endParaRPr lang="en-GB"/>
        </a:p>
      </dgm:t>
    </dgm:pt>
    <dgm:pt modelId="{4CA5508E-2CBF-084D-B6A4-CB49EAE0C6EF}" type="pres">
      <dgm:prSet presAssocID="{049AAF7A-F168-7742-8508-77E8076311FD}" presName="diagram" presStyleCnt="0">
        <dgm:presLayoutVars>
          <dgm:chMax val="1"/>
          <dgm:dir/>
          <dgm:animLvl val="ctr"/>
          <dgm:resizeHandles val="exact"/>
        </dgm:presLayoutVars>
      </dgm:prSet>
      <dgm:spPr/>
    </dgm:pt>
    <dgm:pt modelId="{29ADF702-3B59-9B4B-BD15-2F6E5F415255}" type="pres">
      <dgm:prSet presAssocID="{049AAF7A-F168-7742-8508-77E8076311FD}" presName="matrix" presStyleCnt="0"/>
      <dgm:spPr/>
    </dgm:pt>
    <dgm:pt modelId="{77EE68CE-C6DD-8447-8444-6F177484DF4D}" type="pres">
      <dgm:prSet presAssocID="{049AAF7A-F168-7742-8508-77E8076311FD}" presName="tile1" presStyleLbl="node1" presStyleIdx="0" presStyleCnt="4"/>
      <dgm:spPr/>
    </dgm:pt>
    <dgm:pt modelId="{B0EC1372-9BAC-F644-8C95-FD6D5B5C9841}" type="pres">
      <dgm:prSet presAssocID="{049AAF7A-F168-7742-8508-77E8076311FD}" presName="tile1text" presStyleLbl="node1" presStyleIdx="0" presStyleCnt="4">
        <dgm:presLayoutVars>
          <dgm:chMax val="0"/>
          <dgm:chPref val="0"/>
          <dgm:bulletEnabled val="1"/>
        </dgm:presLayoutVars>
      </dgm:prSet>
      <dgm:spPr/>
    </dgm:pt>
    <dgm:pt modelId="{087F5AEE-125E-B043-BC5F-D00AAC313B27}" type="pres">
      <dgm:prSet presAssocID="{049AAF7A-F168-7742-8508-77E8076311FD}" presName="tile2" presStyleLbl="node1" presStyleIdx="1" presStyleCnt="4"/>
      <dgm:spPr/>
    </dgm:pt>
    <dgm:pt modelId="{E5B746BF-2B98-1E4B-AD54-11353CA76A8A}" type="pres">
      <dgm:prSet presAssocID="{049AAF7A-F168-7742-8508-77E8076311FD}" presName="tile2text" presStyleLbl="node1" presStyleIdx="1" presStyleCnt="4">
        <dgm:presLayoutVars>
          <dgm:chMax val="0"/>
          <dgm:chPref val="0"/>
          <dgm:bulletEnabled val="1"/>
        </dgm:presLayoutVars>
      </dgm:prSet>
      <dgm:spPr/>
    </dgm:pt>
    <dgm:pt modelId="{D6058F5E-FB28-9644-A6E0-D80CDD5244C7}" type="pres">
      <dgm:prSet presAssocID="{049AAF7A-F168-7742-8508-77E8076311FD}" presName="tile3" presStyleLbl="node1" presStyleIdx="2" presStyleCnt="4"/>
      <dgm:spPr/>
    </dgm:pt>
    <dgm:pt modelId="{B05ADA78-EE40-C341-95C5-AA2AF880C993}" type="pres">
      <dgm:prSet presAssocID="{049AAF7A-F168-7742-8508-77E8076311FD}" presName="tile3text" presStyleLbl="node1" presStyleIdx="2" presStyleCnt="4">
        <dgm:presLayoutVars>
          <dgm:chMax val="0"/>
          <dgm:chPref val="0"/>
          <dgm:bulletEnabled val="1"/>
        </dgm:presLayoutVars>
      </dgm:prSet>
      <dgm:spPr/>
    </dgm:pt>
    <dgm:pt modelId="{0E13895D-51B1-0E4C-ADB5-E9D521C91153}" type="pres">
      <dgm:prSet presAssocID="{049AAF7A-F168-7742-8508-77E8076311FD}" presName="tile4" presStyleLbl="node1" presStyleIdx="3" presStyleCnt="4"/>
      <dgm:spPr/>
    </dgm:pt>
    <dgm:pt modelId="{13823D85-9C91-FB4E-BFAD-E52B03D33758}" type="pres">
      <dgm:prSet presAssocID="{049AAF7A-F168-7742-8508-77E8076311FD}" presName="tile4text" presStyleLbl="node1" presStyleIdx="3" presStyleCnt="4">
        <dgm:presLayoutVars>
          <dgm:chMax val="0"/>
          <dgm:chPref val="0"/>
          <dgm:bulletEnabled val="1"/>
        </dgm:presLayoutVars>
      </dgm:prSet>
      <dgm:spPr/>
    </dgm:pt>
    <dgm:pt modelId="{E4B3D5A8-5B02-5448-893A-3DA638F42878}" type="pres">
      <dgm:prSet presAssocID="{049AAF7A-F168-7742-8508-77E8076311FD}" presName="centerTile" presStyleLbl="fgShp" presStyleIdx="0" presStyleCnt="1">
        <dgm:presLayoutVars>
          <dgm:chMax val="0"/>
          <dgm:chPref val="0"/>
        </dgm:presLayoutVars>
      </dgm:prSet>
      <dgm:spPr/>
    </dgm:pt>
  </dgm:ptLst>
  <dgm:cxnLst>
    <dgm:cxn modelId="{B18DB804-AC43-4E4B-881C-ABE96740B77E}" type="presOf" srcId="{049AAF7A-F168-7742-8508-77E8076311FD}" destId="{4CA5508E-2CBF-084D-B6A4-CB49EAE0C6EF}" srcOrd="0" destOrd="0" presId="urn:microsoft.com/office/officeart/2005/8/layout/matrix1"/>
    <dgm:cxn modelId="{B91B6519-02EE-4A4F-A067-3A94F7EEC098}" srcId="{9A543415-0E4D-3641-9B6B-455D577F72EB}" destId="{371294C0-A353-B047-BB54-D0CF1149662F}" srcOrd="1" destOrd="0" parTransId="{93D50F20-F685-4E4E-BF97-B99649DE24C4}" sibTransId="{58E0D710-637E-0C48-A836-9B6FAFDBED42}"/>
    <dgm:cxn modelId="{24A45F28-10B9-5F43-A8A9-09926C724AB6}" srcId="{9A543415-0E4D-3641-9B6B-455D577F72EB}" destId="{977A3E3A-6645-1E4A-9950-16CF47B0D1B5}" srcOrd="2" destOrd="0" parTransId="{EB2D539A-8097-0A40-8367-BDF6EA8F08FE}" sibTransId="{19743918-ED1E-114D-B3BE-D6DC363FB786}"/>
    <dgm:cxn modelId="{FC9AB52D-DA4D-D549-894E-E44B4A603F93}" type="presOf" srcId="{371294C0-A353-B047-BB54-D0CF1149662F}" destId="{087F5AEE-125E-B043-BC5F-D00AAC313B27}" srcOrd="0" destOrd="0" presId="urn:microsoft.com/office/officeart/2005/8/layout/matrix1"/>
    <dgm:cxn modelId="{C60C8130-63B4-EF47-9432-CF14515DE9F7}" type="presOf" srcId="{371294C0-A353-B047-BB54-D0CF1149662F}" destId="{E5B746BF-2B98-1E4B-AD54-11353CA76A8A}" srcOrd="1" destOrd="0" presId="urn:microsoft.com/office/officeart/2005/8/layout/matrix1"/>
    <dgm:cxn modelId="{A3518C38-E846-F742-B083-9D9FCF37F78D}" type="presOf" srcId="{3C92A706-3286-904D-99CF-FB10B581BB20}" destId="{B0EC1372-9BAC-F644-8C95-FD6D5B5C9841}" srcOrd="1" destOrd="0" presId="urn:microsoft.com/office/officeart/2005/8/layout/matrix1"/>
    <dgm:cxn modelId="{86E71C48-66C0-604B-9B7D-BDF4A44711E9}" type="presOf" srcId="{3C92A706-3286-904D-99CF-FB10B581BB20}" destId="{77EE68CE-C6DD-8447-8444-6F177484DF4D}" srcOrd="0" destOrd="0" presId="urn:microsoft.com/office/officeart/2005/8/layout/matrix1"/>
    <dgm:cxn modelId="{16B02178-B2A7-C844-B950-90B4D66155C0}" srcId="{049AAF7A-F168-7742-8508-77E8076311FD}" destId="{9A543415-0E4D-3641-9B6B-455D577F72EB}" srcOrd="0" destOrd="0" parTransId="{28DF6816-BCD2-B043-AB74-3D9A1812121E}" sibTransId="{DF559FF3-1AAB-4A4B-9339-7DC809DCAB93}"/>
    <dgm:cxn modelId="{A4DE8E7A-A56E-834C-9649-5B2FF4DA60C0}" type="presOf" srcId="{977A3E3A-6645-1E4A-9950-16CF47B0D1B5}" destId="{B05ADA78-EE40-C341-95C5-AA2AF880C993}" srcOrd="1" destOrd="0" presId="urn:microsoft.com/office/officeart/2005/8/layout/matrix1"/>
    <dgm:cxn modelId="{2501247E-9BDB-7C45-8C35-2FEFEDA9EF98}" srcId="{9A543415-0E4D-3641-9B6B-455D577F72EB}" destId="{3C92A706-3286-904D-99CF-FB10B581BB20}" srcOrd="0" destOrd="0" parTransId="{C9E4E158-A04B-DE4F-A0C5-0ADE08027CC8}" sibTransId="{0B547607-360D-0341-897E-289F1EE5E814}"/>
    <dgm:cxn modelId="{E0727F7F-B9ED-7844-9749-CA2759A58134}" type="presOf" srcId="{78F37CEB-C1CC-0642-A15E-ACDFF6C0DA58}" destId="{0E13895D-51B1-0E4C-ADB5-E9D521C91153}" srcOrd="0" destOrd="0" presId="urn:microsoft.com/office/officeart/2005/8/layout/matrix1"/>
    <dgm:cxn modelId="{2039FB95-AABF-B943-BD1E-24AA0AC68A6C}" type="presOf" srcId="{977A3E3A-6645-1E4A-9950-16CF47B0D1B5}" destId="{D6058F5E-FB28-9644-A6E0-D80CDD5244C7}" srcOrd="0" destOrd="0" presId="urn:microsoft.com/office/officeart/2005/8/layout/matrix1"/>
    <dgm:cxn modelId="{34129AB6-BC90-534F-B2FC-8619E2CE3849}" type="presOf" srcId="{9A543415-0E4D-3641-9B6B-455D577F72EB}" destId="{E4B3D5A8-5B02-5448-893A-3DA638F42878}" srcOrd="0" destOrd="0" presId="urn:microsoft.com/office/officeart/2005/8/layout/matrix1"/>
    <dgm:cxn modelId="{B59683DA-38B9-8544-88EE-562328EBC0C0}" srcId="{9A543415-0E4D-3641-9B6B-455D577F72EB}" destId="{78F37CEB-C1CC-0642-A15E-ACDFF6C0DA58}" srcOrd="3" destOrd="0" parTransId="{8C957DFF-99E7-5E4A-AF77-868118FB1572}" sibTransId="{1473CAEF-5D11-354B-9FC5-17E8A26F013D}"/>
    <dgm:cxn modelId="{0E23D4E1-8A17-024C-B48A-EEF00A109A59}" type="presOf" srcId="{78F37CEB-C1CC-0642-A15E-ACDFF6C0DA58}" destId="{13823D85-9C91-FB4E-BFAD-E52B03D33758}" srcOrd="1" destOrd="0" presId="urn:microsoft.com/office/officeart/2005/8/layout/matrix1"/>
    <dgm:cxn modelId="{9D1A0234-76F3-9643-B447-CAD7F262296D}" type="presParOf" srcId="{4CA5508E-2CBF-084D-B6A4-CB49EAE0C6EF}" destId="{29ADF702-3B59-9B4B-BD15-2F6E5F415255}" srcOrd="0" destOrd="0" presId="urn:microsoft.com/office/officeart/2005/8/layout/matrix1"/>
    <dgm:cxn modelId="{4BCF57F4-D4D3-0244-B0AD-D5ABBB156D40}" type="presParOf" srcId="{29ADF702-3B59-9B4B-BD15-2F6E5F415255}" destId="{77EE68CE-C6DD-8447-8444-6F177484DF4D}" srcOrd="0" destOrd="0" presId="urn:microsoft.com/office/officeart/2005/8/layout/matrix1"/>
    <dgm:cxn modelId="{983CA9BB-2036-0D46-BBFF-8BDDBF3D1CD8}" type="presParOf" srcId="{29ADF702-3B59-9B4B-BD15-2F6E5F415255}" destId="{B0EC1372-9BAC-F644-8C95-FD6D5B5C9841}" srcOrd="1" destOrd="0" presId="urn:microsoft.com/office/officeart/2005/8/layout/matrix1"/>
    <dgm:cxn modelId="{AAAF60D1-6A8C-4D42-B5BD-B3AED66D4681}" type="presParOf" srcId="{29ADF702-3B59-9B4B-BD15-2F6E5F415255}" destId="{087F5AEE-125E-B043-BC5F-D00AAC313B27}" srcOrd="2" destOrd="0" presId="urn:microsoft.com/office/officeart/2005/8/layout/matrix1"/>
    <dgm:cxn modelId="{05B946BB-2A18-3246-9F83-07FEF7E6619A}" type="presParOf" srcId="{29ADF702-3B59-9B4B-BD15-2F6E5F415255}" destId="{E5B746BF-2B98-1E4B-AD54-11353CA76A8A}" srcOrd="3" destOrd="0" presId="urn:microsoft.com/office/officeart/2005/8/layout/matrix1"/>
    <dgm:cxn modelId="{D8B27869-C7C5-5F45-8A4C-543C53E47C72}" type="presParOf" srcId="{29ADF702-3B59-9B4B-BD15-2F6E5F415255}" destId="{D6058F5E-FB28-9644-A6E0-D80CDD5244C7}" srcOrd="4" destOrd="0" presId="urn:microsoft.com/office/officeart/2005/8/layout/matrix1"/>
    <dgm:cxn modelId="{5F4B1BF7-1938-AF44-A45E-DCE75786BE1E}" type="presParOf" srcId="{29ADF702-3B59-9B4B-BD15-2F6E5F415255}" destId="{B05ADA78-EE40-C341-95C5-AA2AF880C993}" srcOrd="5" destOrd="0" presId="urn:microsoft.com/office/officeart/2005/8/layout/matrix1"/>
    <dgm:cxn modelId="{105A99F2-782B-BD4E-BDFF-11A2CBE6CBA4}" type="presParOf" srcId="{29ADF702-3B59-9B4B-BD15-2F6E5F415255}" destId="{0E13895D-51B1-0E4C-ADB5-E9D521C91153}" srcOrd="6" destOrd="0" presId="urn:microsoft.com/office/officeart/2005/8/layout/matrix1"/>
    <dgm:cxn modelId="{6BF06E5C-DA0B-FE49-BA79-AA3235576EA6}" type="presParOf" srcId="{29ADF702-3B59-9B4B-BD15-2F6E5F415255}" destId="{13823D85-9C91-FB4E-BFAD-E52B03D33758}" srcOrd="7" destOrd="0" presId="urn:microsoft.com/office/officeart/2005/8/layout/matrix1"/>
    <dgm:cxn modelId="{EBCBE2D1-6EF0-9C49-9D88-D79E8B20CAB1}" type="presParOf" srcId="{4CA5508E-2CBF-084D-B6A4-CB49EAE0C6EF}" destId="{E4B3D5A8-5B02-5448-893A-3DA638F42878}" srcOrd="1" destOrd="0" presId="urn:microsoft.com/office/officeart/2005/8/layout/matrix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0888944-69BC-A641-918C-B9787171BE19}" type="doc">
      <dgm:prSet loTypeId="urn:microsoft.com/office/officeart/2005/8/layout/hList1" loCatId="" qsTypeId="urn:microsoft.com/office/officeart/2005/8/quickstyle/simple1" qsCatId="simple" csTypeId="urn:microsoft.com/office/officeart/2005/8/colors/accent2_5" csCatId="accent2" phldr="1"/>
      <dgm:spPr/>
      <dgm:t>
        <a:bodyPr/>
        <a:lstStyle/>
        <a:p>
          <a:endParaRPr lang="en-GB"/>
        </a:p>
      </dgm:t>
    </dgm:pt>
    <dgm:pt modelId="{7BEFCFB6-1921-7B44-8E60-4D33A6DEB5AC}" type="pres">
      <dgm:prSet presAssocID="{E0888944-69BC-A641-918C-B9787171BE19}" presName="Name0" presStyleCnt="0">
        <dgm:presLayoutVars>
          <dgm:dir/>
          <dgm:animLvl val="lvl"/>
          <dgm:resizeHandles val="exact"/>
        </dgm:presLayoutVars>
      </dgm:prSet>
      <dgm:spPr/>
    </dgm:pt>
  </dgm:ptLst>
  <dgm:cxnLst>
    <dgm:cxn modelId="{92B9A561-C013-6740-816E-FE3EC60E003B}" type="presOf" srcId="{E0888944-69BC-A641-918C-B9787171BE19}" destId="{7BEFCFB6-1921-7B44-8E60-4D33A6DEB5AC}" srcOrd="0"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49AAF7A-F168-7742-8508-77E8076311FD}" type="doc">
      <dgm:prSet loTypeId="urn:microsoft.com/office/officeart/2005/8/layout/matrix1" loCatId="" qsTypeId="urn:microsoft.com/office/officeart/2005/8/quickstyle/simple1" qsCatId="simple" csTypeId="urn:microsoft.com/office/officeart/2005/8/colors/accent2_3" csCatId="accent2" phldr="1"/>
      <dgm:spPr/>
      <dgm:t>
        <a:bodyPr/>
        <a:lstStyle/>
        <a:p>
          <a:endParaRPr lang="en-GB"/>
        </a:p>
      </dgm:t>
    </dgm:pt>
    <dgm:pt modelId="{9A543415-0E4D-3641-9B6B-455D577F72EB}">
      <dgm:prSet phldrT="[Text]" custT="1"/>
      <dgm:spPr/>
      <dgm:t>
        <a:bodyPr/>
        <a:lstStyle/>
        <a:p>
          <a:r>
            <a:rPr lang="en-GB" sz="2400" dirty="0"/>
            <a:t>WEIGHT LIMIT</a:t>
          </a:r>
        </a:p>
      </dgm:t>
    </dgm:pt>
    <dgm:pt modelId="{28DF6816-BCD2-B043-AB74-3D9A1812121E}" type="parTrans" cxnId="{16B02178-B2A7-C844-B950-90B4D66155C0}">
      <dgm:prSet/>
      <dgm:spPr/>
      <dgm:t>
        <a:bodyPr/>
        <a:lstStyle/>
        <a:p>
          <a:endParaRPr lang="en-GB" sz="1600"/>
        </a:p>
      </dgm:t>
    </dgm:pt>
    <dgm:pt modelId="{DF559FF3-1AAB-4A4B-9339-7DC809DCAB93}" type="sibTrans" cxnId="{16B02178-B2A7-C844-B950-90B4D66155C0}">
      <dgm:prSet/>
      <dgm:spPr/>
      <dgm:t>
        <a:bodyPr/>
        <a:lstStyle/>
        <a:p>
          <a:endParaRPr lang="en-GB" sz="1600"/>
        </a:p>
      </dgm:t>
    </dgm:pt>
    <dgm:pt modelId="{3C92A706-3286-904D-99CF-FB10B581BB20}">
      <dgm:prSet phldrT="[Text]" custT="1"/>
      <dgm:spPr/>
      <dgm:t>
        <a:bodyPr/>
        <a:lstStyle/>
        <a:p>
          <a:pPr>
            <a:buNone/>
          </a:pPr>
          <a:r>
            <a:rPr lang="en-GB" sz="2400" dirty="0">
              <a:solidFill>
                <a:schemeClr val="tx1"/>
              </a:solidFill>
            </a:rPr>
            <a:t>STRENGTHS</a:t>
          </a:r>
        </a:p>
        <a:p>
          <a:pPr>
            <a:buFont typeface="Arial" panose="020B0604020202020204" pitchFamily="34" charset="0"/>
            <a:buNone/>
          </a:pPr>
          <a:r>
            <a:rPr lang="en-GB" sz="2400" dirty="0"/>
            <a:t>Stops overweight vehicles using Swan Bridge</a:t>
          </a:r>
        </a:p>
      </dgm:t>
    </dgm:pt>
    <dgm:pt modelId="{C9E4E158-A04B-DE4F-A0C5-0ADE08027CC8}" type="parTrans" cxnId="{2501247E-9BDB-7C45-8C35-2FEFEDA9EF98}">
      <dgm:prSet/>
      <dgm:spPr/>
      <dgm:t>
        <a:bodyPr/>
        <a:lstStyle/>
        <a:p>
          <a:endParaRPr lang="en-GB" sz="1600"/>
        </a:p>
      </dgm:t>
    </dgm:pt>
    <dgm:pt modelId="{0B547607-360D-0341-897E-289F1EE5E814}" type="sibTrans" cxnId="{2501247E-9BDB-7C45-8C35-2FEFEDA9EF98}">
      <dgm:prSet/>
      <dgm:spPr/>
      <dgm:t>
        <a:bodyPr/>
        <a:lstStyle/>
        <a:p>
          <a:endParaRPr lang="en-GB" sz="1600"/>
        </a:p>
      </dgm:t>
    </dgm:pt>
    <dgm:pt modelId="{371294C0-A353-B047-BB54-D0CF1149662F}">
      <dgm:prSet phldrT="[Text]" custT="1"/>
      <dgm:spPr/>
      <dgm:t>
        <a:bodyPr/>
        <a:lstStyle/>
        <a:p>
          <a:r>
            <a:rPr lang="en-GB" sz="2400" dirty="0">
              <a:solidFill>
                <a:schemeClr val="tx1"/>
              </a:solidFill>
            </a:rPr>
            <a:t>WEAKNESSES</a:t>
          </a:r>
        </a:p>
        <a:p>
          <a:r>
            <a:rPr lang="en-GB" sz="2400" dirty="0"/>
            <a:t>Limited to 17T.  PSV’s exempt</a:t>
          </a:r>
        </a:p>
      </dgm:t>
    </dgm:pt>
    <dgm:pt modelId="{93D50F20-F685-4E4E-BF97-B99649DE24C4}" type="parTrans" cxnId="{B91B6519-02EE-4A4F-A067-3A94F7EEC098}">
      <dgm:prSet/>
      <dgm:spPr/>
      <dgm:t>
        <a:bodyPr/>
        <a:lstStyle/>
        <a:p>
          <a:endParaRPr lang="en-GB" sz="1600"/>
        </a:p>
      </dgm:t>
    </dgm:pt>
    <dgm:pt modelId="{58E0D710-637E-0C48-A836-9B6FAFDBED42}" type="sibTrans" cxnId="{B91B6519-02EE-4A4F-A067-3A94F7EEC098}">
      <dgm:prSet/>
      <dgm:spPr/>
      <dgm:t>
        <a:bodyPr/>
        <a:lstStyle/>
        <a:p>
          <a:endParaRPr lang="en-GB" sz="1600"/>
        </a:p>
      </dgm:t>
    </dgm:pt>
    <dgm:pt modelId="{977A3E3A-6645-1E4A-9950-16CF47B0D1B5}">
      <dgm:prSet phldrT="[Text]" custT="1"/>
      <dgm:spPr/>
      <dgm:t>
        <a:bodyPr/>
        <a:lstStyle/>
        <a:p>
          <a:r>
            <a:rPr lang="en-GB" sz="2400" dirty="0">
              <a:solidFill>
                <a:schemeClr val="tx1"/>
              </a:solidFill>
            </a:rPr>
            <a:t>OPPORTUNITIES</a:t>
          </a:r>
        </a:p>
        <a:p>
          <a:r>
            <a:rPr lang="en-GB" sz="2400" dirty="0"/>
            <a:t>Request Weak Bridge/Weight Reduction</a:t>
          </a:r>
        </a:p>
      </dgm:t>
    </dgm:pt>
    <dgm:pt modelId="{EB2D539A-8097-0A40-8367-BDF6EA8F08FE}" type="parTrans" cxnId="{24A45F28-10B9-5F43-A8A9-09926C724AB6}">
      <dgm:prSet/>
      <dgm:spPr/>
      <dgm:t>
        <a:bodyPr/>
        <a:lstStyle/>
        <a:p>
          <a:endParaRPr lang="en-GB" sz="1600"/>
        </a:p>
      </dgm:t>
    </dgm:pt>
    <dgm:pt modelId="{19743918-ED1E-114D-B3BE-D6DC363FB786}" type="sibTrans" cxnId="{24A45F28-10B9-5F43-A8A9-09926C724AB6}">
      <dgm:prSet/>
      <dgm:spPr/>
      <dgm:t>
        <a:bodyPr/>
        <a:lstStyle/>
        <a:p>
          <a:endParaRPr lang="en-GB" sz="1600"/>
        </a:p>
      </dgm:t>
    </dgm:pt>
    <dgm:pt modelId="{78F37CEB-C1CC-0642-A15E-ACDFF6C0DA58}">
      <dgm:prSet phldrT="[Text]" custT="1"/>
      <dgm:spPr/>
      <dgm:t>
        <a:bodyPr/>
        <a:lstStyle/>
        <a:p>
          <a:r>
            <a:rPr lang="en-GB" sz="2400" dirty="0">
              <a:solidFill>
                <a:schemeClr val="tx1"/>
              </a:solidFill>
            </a:rPr>
            <a:t>THREATS</a:t>
          </a:r>
        </a:p>
        <a:p>
          <a:r>
            <a:rPr lang="en-GB" sz="2400" dirty="0"/>
            <a:t>Bridge has damage and as do bays and walls around them</a:t>
          </a:r>
        </a:p>
      </dgm:t>
    </dgm:pt>
    <dgm:pt modelId="{8C957DFF-99E7-5E4A-AF77-868118FB1572}" type="parTrans" cxnId="{B59683DA-38B9-8544-88EE-562328EBC0C0}">
      <dgm:prSet/>
      <dgm:spPr/>
      <dgm:t>
        <a:bodyPr/>
        <a:lstStyle/>
        <a:p>
          <a:endParaRPr lang="en-GB" sz="1600"/>
        </a:p>
      </dgm:t>
    </dgm:pt>
    <dgm:pt modelId="{1473CAEF-5D11-354B-9FC5-17E8A26F013D}" type="sibTrans" cxnId="{B59683DA-38B9-8544-88EE-562328EBC0C0}">
      <dgm:prSet/>
      <dgm:spPr/>
      <dgm:t>
        <a:bodyPr/>
        <a:lstStyle/>
        <a:p>
          <a:endParaRPr lang="en-GB" sz="1600"/>
        </a:p>
      </dgm:t>
    </dgm:pt>
    <dgm:pt modelId="{4CA5508E-2CBF-084D-B6A4-CB49EAE0C6EF}" type="pres">
      <dgm:prSet presAssocID="{049AAF7A-F168-7742-8508-77E8076311FD}" presName="diagram" presStyleCnt="0">
        <dgm:presLayoutVars>
          <dgm:chMax val="1"/>
          <dgm:dir/>
          <dgm:animLvl val="ctr"/>
          <dgm:resizeHandles val="exact"/>
        </dgm:presLayoutVars>
      </dgm:prSet>
      <dgm:spPr/>
    </dgm:pt>
    <dgm:pt modelId="{29ADF702-3B59-9B4B-BD15-2F6E5F415255}" type="pres">
      <dgm:prSet presAssocID="{049AAF7A-F168-7742-8508-77E8076311FD}" presName="matrix" presStyleCnt="0"/>
      <dgm:spPr/>
    </dgm:pt>
    <dgm:pt modelId="{77EE68CE-C6DD-8447-8444-6F177484DF4D}" type="pres">
      <dgm:prSet presAssocID="{049AAF7A-F168-7742-8508-77E8076311FD}" presName="tile1" presStyleLbl="node1" presStyleIdx="0" presStyleCnt="4"/>
      <dgm:spPr/>
    </dgm:pt>
    <dgm:pt modelId="{B0EC1372-9BAC-F644-8C95-FD6D5B5C9841}" type="pres">
      <dgm:prSet presAssocID="{049AAF7A-F168-7742-8508-77E8076311FD}" presName="tile1text" presStyleLbl="node1" presStyleIdx="0" presStyleCnt="4">
        <dgm:presLayoutVars>
          <dgm:chMax val="0"/>
          <dgm:chPref val="0"/>
          <dgm:bulletEnabled val="1"/>
        </dgm:presLayoutVars>
      </dgm:prSet>
      <dgm:spPr/>
    </dgm:pt>
    <dgm:pt modelId="{087F5AEE-125E-B043-BC5F-D00AAC313B27}" type="pres">
      <dgm:prSet presAssocID="{049AAF7A-F168-7742-8508-77E8076311FD}" presName="tile2" presStyleLbl="node1" presStyleIdx="1" presStyleCnt="4"/>
      <dgm:spPr/>
    </dgm:pt>
    <dgm:pt modelId="{E5B746BF-2B98-1E4B-AD54-11353CA76A8A}" type="pres">
      <dgm:prSet presAssocID="{049AAF7A-F168-7742-8508-77E8076311FD}" presName="tile2text" presStyleLbl="node1" presStyleIdx="1" presStyleCnt="4">
        <dgm:presLayoutVars>
          <dgm:chMax val="0"/>
          <dgm:chPref val="0"/>
          <dgm:bulletEnabled val="1"/>
        </dgm:presLayoutVars>
      </dgm:prSet>
      <dgm:spPr/>
    </dgm:pt>
    <dgm:pt modelId="{D6058F5E-FB28-9644-A6E0-D80CDD5244C7}" type="pres">
      <dgm:prSet presAssocID="{049AAF7A-F168-7742-8508-77E8076311FD}" presName="tile3" presStyleLbl="node1" presStyleIdx="2" presStyleCnt="4"/>
      <dgm:spPr/>
    </dgm:pt>
    <dgm:pt modelId="{B05ADA78-EE40-C341-95C5-AA2AF880C993}" type="pres">
      <dgm:prSet presAssocID="{049AAF7A-F168-7742-8508-77E8076311FD}" presName="tile3text" presStyleLbl="node1" presStyleIdx="2" presStyleCnt="4">
        <dgm:presLayoutVars>
          <dgm:chMax val="0"/>
          <dgm:chPref val="0"/>
          <dgm:bulletEnabled val="1"/>
        </dgm:presLayoutVars>
      </dgm:prSet>
      <dgm:spPr/>
    </dgm:pt>
    <dgm:pt modelId="{0E13895D-51B1-0E4C-ADB5-E9D521C91153}" type="pres">
      <dgm:prSet presAssocID="{049AAF7A-F168-7742-8508-77E8076311FD}" presName="tile4" presStyleLbl="node1" presStyleIdx="3" presStyleCnt="4"/>
      <dgm:spPr/>
    </dgm:pt>
    <dgm:pt modelId="{13823D85-9C91-FB4E-BFAD-E52B03D33758}" type="pres">
      <dgm:prSet presAssocID="{049AAF7A-F168-7742-8508-77E8076311FD}" presName="tile4text" presStyleLbl="node1" presStyleIdx="3" presStyleCnt="4">
        <dgm:presLayoutVars>
          <dgm:chMax val="0"/>
          <dgm:chPref val="0"/>
          <dgm:bulletEnabled val="1"/>
        </dgm:presLayoutVars>
      </dgm:prSet>
      <dgm:spPr/>
    </dgm:pt>
    <dgm:pt modelId="{E4B3D5A8-5B02-5448-893A-3DA638F42878}" type="pres">
      <dgm:prSet presAssocID="{049AAF7A-F168-7742-8508-77E8076311FD}" presName="centerTile" presStyleLbl="fgShp" presStyleIdx="0" presStyleCnt="1">
        <dgm:presLayoutVars>
          <dgm:chMax val="0"/>
          <dgm:chPref val="0"/>
        </dgm:presLayoutVars>
      </dgm:prSet>
      <dgm:spPr/>
    </dgm:pt>
  </dgm:ptLst>
  <dgm:cxnLst>
    <dgm:cxn modelId="{B18DB804-AC43-4E4B-881C-ABE96740B77E}" type="presOf" srcId="{049AAF7A-F168-7742-8508-77E8076311FD}" destId="{4CA5508E-2CBF-084D-B6A4-CB49EAE0C6EF}" srcOrd="0" destOrd="0" presId="urn:microsoft.com/office/officeart/2005/8/layout/matrix1"/>
    <dgm:cxn modelId="{B91B6519-02EE-4A4F-A067-3A94F7EEC098}" srcId="{9A543415-0E4D-3641-9B6B-455D577F72EB}" destId="{371294C0-A353-B047-BB54-D0CF1149662F}" srcOrd="1" destOrd="0" parTransId="{93D50F20-F685-4E4E-BF97-B99649DE24C4}" sibTransId="{58E0D710-637E-0C48-A836-9B6FAFDBED42}"/>
    <dgm:cxn modelId="{24A45F28-10B9-5F43-A8A9-09926C724AB6}" srcId="{9A543415-0E4D-3641-9B6B-455D577F72EB}" destId="{977A3E3A-6645-1E4A-9950-16CF47B0D1B5}" srcOrd="2" destOrd="0" parTransId="{EB2D539A-8097-0A40-8367-BDF6EA8F08FE}" sibTransId="{19743918-ED1E-114D-B3BE-D6DC363FB786}"/>
    <dgm:cxn modelId="{FC9AB52D-DA4D-D549-894E-E44B4A603F93}" type="presOf" srcId="{371294C0-A353-B047-BB54-D0CF1149662F}" destId="{087F5AEE-125E-B043-BC5F-D00AAC313B27}" srcOrd="0" destOrd="0" presId="urn:microsoft.com/office/officeart/2005/8/layout/matrix1"/>
    <dgm:cxn modelId="{C60C8130-63B4-EF47-9432-CF14515DE9F7}" type="presOf" srcId="{371294C0-A353-B047-BB54-D0CF1149662F}" destId="{E5B746BF-2B98-1E4B-AD54-11353CA76A8A}" srcOrd="1" destOrd="0" presId="urn:microsoft.com/office/officeart/2005/8/layout/matrix1"/>
    <dgm:cxn modelId="{A3518C38-E846-F742-B083-9D9FCF37F78D}" type="presOf" srcId="{3C92A706-3286-904D-99CF-FB10B581BB20}" destId="{B0EC1372-9BAC-F644-8C95-FD6D5B5C9841}" srcOrd="1" destOrd="0" presId="urn:microsoft.com/office/officeart/2005/8/layout/matrix1"/>
    <dgm:cxn modelId="{86E71C48-66C0-604B-9B7D-BDF4A44711E9}" type="presOf" srcId="{3C92A706-3286-904D-99CF-FB10B581BB20}" destId="{77EE68CE-C6DD-8447-8444-6F177484DF4D}" srcOrd="0" destOrd="0" presId="urn:microsoft.com/office/officeart/2005/8/layout/matrix1"/>
    <dgm:cxn modelId="{16B02178-B2A7-C844-B950-90B4D66155C0}" srcId="{049AAF7A-F168-7742-8508-77E8076311FD}" destId="{9A543415-0E4D-3641-9B6B-455D577F72EB}" srcOrd="0" destOrd="0" parTransId="{28DF6816-BCD2-B043-AB74-3D9A1812121E}" sibTransId="{DF559FF3-1AAB-4A4B-9339-7DC809DCAB93}"/>
    <dgm:cxn modelId="{A4DE8E7A-A56E-834C-9649-5B2FF4DA60C0}" type="presOf" srcId="{977A3E3A-6645-1E4A-9950-16CF47B0D1B5}" destId="{B05ADA78-EE40-C341-95C5-AA2AF880C993}" srcOrd="1" destOrd="0" presId="urn:microsoft.com/office/officeart/2005/8/layout/matrix1"/>
    <dgm:cxn modelId="{2501247E-9BDB-7C45-8C35-2FEFEDA9EF98}" srcId="{9A543415-0E4D-3641-9B6B-455D577F72EB}" destId="{3C92A706-3286-904D-99CF-FB10B581BB20}" srcOrd="0" destOrd="0" parTransId="{C9E4E158-A04B-DE4F-A0C5-0ADE08027CC8}" sibTransId="{0B547607-360D-0341-897E-289F1EE5E814}"/>
    <dgm:cxn modelId="{E0727F7F-B9ED-7844-9749-CA2759A58134}" type="presOf" srcId="{78F37CEB-C1CC-0642-A15E-ACDFF6C0DA58}" destId="{0E13895D-51B1-0E4C-ADB5-E9D521C91153}" srcOrd="0" destOrd="0" presId="urn:microsoft.com/office/officeart/2005/8/layout/matrix1"/>
    <dgm:cxn modelId="{2039FB95-AABF-B943-BD1E-24AA0AC68A6C}" type="presOf" srcId="{977A3E3A-6645-1E4A-9950-16CF47B0D1B5}" destId="{D6058F5E-FB28-9644-A6E0-D80CDD5244C7}" srcOrd="0" destOrd="0" presId="urn:microsoft.com/office/officeart/2005/8/layout/matrix1"/>
    <dgm:cxn modelId="{34129AB6-BC90-534F-B2FC-8619E2CE3849}" type="presOf" srcId="{9A543415-0E4D-3641-9B6B-455D577F72EB}" destId="{E4B3D5A8-5B02-5448-893A-3DA638F42878}" srcOrd="0" destOrd="0" presId="urn:microsoft.com/office/officeart/2005/8/layout/matrix1"/>
    <dgm:cxn modelId="{B59683DA-38B9-8544-88EE-562328EBC0C0}" srcId="{9A543415-0E4D-3641-9B6B-455D577F72EB}" destId="{78F37CEB-C1CC-0642-A15E-ACDFF6C0DA58}" srcOrd="3" destOrd="0" parTransId="{8C957DFF-99E7-5E4A-AF77-868118FB1572}" sibTransId="{1473CAEF-5D11-354B-9FC5-17E8A26F013D}"/>
    <dgm:cxn modelId="{0E23D4E1-8A17-024C-B48A-EEF00A109A59}" type="presOf" srcId="{78F37CEB-C1CC-0642-A15E-ACDFF6C0DA58}" destId="{13823D85-9C91-FB4E-BFAD-E52B03D33758}" srcOrd="1" destOrd="0" presId="urn:microsoft.com/office/officeart/2005/8/layout/matrix1"/>
    <dgm:cxn modelId="{9D1A0234-76F3-9643-B447-CAD7F262296D}" type="presParOf" srcId="{4CA5508E-2CBF-084D-B6A4-CB49EAE0C6EF}" destId="{29ADF702-3B59-9B4B-BD15-2F6E5F415255}" srcOrd="0" destOrd="0" presId="urn:microsoft.com/office/officeart/2005/8/layout/matrix1"/>
    <dgm:cxn modelId="{4BCF57F4-D4D3-0244-B0AD-D5ABBB156D40}" type="presParOf" srcId="{29ADF702-3B59-9B4B-BD15-2F6E5F415255}" destId="{77EE68CE-C6DD-8447-8444-6F177484DF4D}" srcOrd="0" destOrd="0" presId="urn:microsoft.com/office/officeart/2005/8/layout/matrix1"/>
    <dgm:cxn modelId="{983CA9BB-2036-0D46-BBFF-8BDDBF3D1CD8}" type="presParOf" srcId="{29ADF702-3B59-9B4B-BD15-2F6E5F415255}" destId="{B0EC1372-9BAC-F644-8C95-FD6D5B5C9841}" srcOrd="1" destOrd="0" presId="urn:microsoft.com/office/officeart/2005/8/layout/matrix1"/>
    <dgm:cxn modelId="{AAAF60D1-6A8C-4D42-B5BD-B3AED66D4681}" type="presParOf" srcId="{29ADF702-3B59-9B4B-BD15-2F6E5F415255}" destId="{087F5AEE-125E-B043-BC5F-D00AAC313B27}" srcOrd="2" destOrd="0" presId="urn:microsoft.com/office/officeart/2005/8/layout/matrix1"/>
    <dgm:cxn modelId="{05B946BB-2A18-3246-9F83-07FEF7E6619A}" type="presParOf" srcId="{29ADF702-3B59-9B4B-BD15-2F6E5F415255}" destId="{E5B746BF-2B98-1E4B-AD54-11353CA76A8A}" srcOrd="3" destOrd="0" presId="urn:microsoft.com/office/officeart/2005/8/layout/matrix1"/>
    <dgm:cxn modelId="{D8B27869-C7C5-5F45-8A4C-543C53E47C72}" type="presParOf" srcId="{29ADF702-3B59-9B4B-BD15-2F6E5F415255}" destId="{D6058F5E-FB28-9644-A6E0-D80CDD5244C7}" srcOrd="4" destOrd="0" presId="urn:microsoft.com/office/officeart/2005/8/layout/matrix1"/>
    <dgm:cxn modelId="{5F4B1BF7-1938-AF44-A45E-DCE75786BE1E}" type="presParOf" srcId="{29ADF702-3B59-9B4B-BD15-2F6E5F415255}" destId="{B05ADA78-EE40-C341-95C5-AA2AF880C993}" srcOrd="5" destOrd="0" presId="urn:microsoft.com/office/officeart/2005/8/layout/matrix1"/>
    <dgm:cxn modelId="{105A99F2-782B-BD4E-BDFF-11A2CBE6CBA4}" type="presParOf" srcId="{29ADF702-3B59-9B4B-BD15-2F6E5F415255}" destId="{0E13895D-51B1-0E4C-ADB5-E9D521C91153}" srcOrd="6" destOrd="0" presId="urn:microsoft.com/office/officeart/2005/8/layout/matrix1"/>
    <dgm:cxn modelId="{6BF06E5C-DA0B-FE49-BA79-AA3235576EA6}" type="presParOf" srcId="{29ADF702-3B59-9B4B-BD15-2F6E5F415255}" destId="{13823D85-9C91-FB4E-BFAD-E52B03D33758}" srcOrd="7" destOrd="0" presId="urn:microsoft.com/office/officeart/2005/8/layout/matrix1"/>
    <dgm:cxn modelId="{EBCBE2D1-6EF0-9C49-9D88-D79E8B20CAB1}" type="presParOf" srcId="{4CA5508E-2CBF-084D-B6A4-CB49EAE0C6EF}" destId="{E4B3D5A8-5B02-5448-893A-3DA638F42878}" srcOrd="1" destOrd="0" presId="urn:microsoft.com/office/officeart/2005/8/layout/matrix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0888944-69BC-A641-918C-B9787171BE19}" type="doc">
      <dgm:prSet loTypeId="urn:microsoft.com/office/officeart/2005/8/layout/hList1" loCatId="" qsTypeId="urn:microsoft.com/office/officeart/2005/8/quickstyle/simple1" qsCatId="simple" csTypeId="urn:microsoft.com/office/officeart/2005/8/colors/accent2_5" csCatId="accent2" phldr="1"/>
      <dgm:spPr/>
      <dgm:t>
        <a:bodyPr/>
        <a:lstStyle/>
        <a:p>
          <a:endParaRPr lang="en-GB"/>
        </a:p>
      </dgm:t>
    </dgm:pt>
    <dgm:pt modelId="{7BEFCFB6-1921-7B44-8E60-4D33A6DEB5AC}" type="pres">
      <dgm:prSet presAssocID="{E0888944-69BC-A641-918C-B9787171BE19}" presName="Name0" presStyleCnt="0">
        <dgm:presLayoutVars>
          <dgm:dir/>
          <dgm:animLvl val="lvl"/>
          <dgm:resizeHandles val="exact"/>
        </dgm:presLayoutVars>
      </dgm:prSet>
      <dgm:spPr/>
    </dgm:pt>
  </dgm:ptLst>
  <dgm:cxnLst>
    <dgm:cxn modelId="{92B9A561-C013-6740-816E-FE3EC60E003B}" type="presOf" srcId="{E0888944-69BC-A641-918C-B9787171BE19}" destId="{7BEFCFB6-1921-7B44-8E60-4D33A6DEB5AC}" srcOrd="0"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EE68CE-C6DD-8447-8444-6F177484DF4D}">
      <dsp:nvSpPr>
        <dsp:cNvPr id="0" name=""/>
        <dsp:cNvSpPr/>
      </dsp:nvSpPr>
      <dsp:spPr>
        <a:xfrm rot="16200000">
          <a:off x="677333" y="-677333"/>
          <a:ext cx="2709333" cy="4064000"/>
        </a:xfrm>
        <a:prstGeom prst="round1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GB" sz="2200" kern="1200" dirty="0">
              <a:solidFill>
                <a:schemeClr val="tx1"/>
              </a:solidFill>
            </a:rPr>
            <a:t>STRENGTHS</a:t>
          </a:r>
        </a:p>
        <a:p>
          <a:pPr marL="0" lvl="0" indent="0" algn="ctr" defTabSz="977900">
            <a:lnSpc>
              <a:spcPct val="90000"/>
            </a:lnSpc>
            <a:spcBef>
              <a:spcPct val="0"/>
            </a:spcBef>
            <a:spcAft>
              <a:spcPct val="35000"/>
            </a:spcAft>
            <a:buFont typeface="Arial" panose="020B0604020202020204" pitchFamily="34" charset="0"/>
            <a:buNone/>
          </a:pPr>
          <a:r>
            <a:rPr lang="en-GB" sz="2200" kern="1200" dirty="0"/>
            <a:t>Allows us to use the evidence collated to make stakeholders aware of issues and what we expect to be done</a:t>
          </a:r>
        </a:p>
      </dsp:txBody>
      <dsp:txXfrm rot="5400000">
        <a:off x="-1" y="1"/>
        <a:ext cx="4064000" cy="2032000"/>
      </dsp:txXfrm>
    </dsp:sp>
    <dsp:sp modelId="{087F5AEE-125E-B043-BC5F-D00AAC313B27}">
      <dsp:nvSpPr>
        <dsp:cNvPr id="0" name=""/>
        <dsp:cNvSpPr/>
      </dsp:nvSpPr>
      <dsp:spPr>
        <a:xfrm>
          <a:off x="4064000" y="0"/>
          <a:ext cx="4064000" cy="2709333"/>
        </a:xfrm>
        <a:prstGeom prst="round1Rect">
          <a:avLst/>
        </a:prstGeom>
        <a:solidFill>
          <a:schemeClr val="accent2">
            <a:shade val="80000"/>
            <a:hueOff val="11052"/>
            <a:satOff val="553"/>
            <a:lumOff val="625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GB" sz="2200" kern="1200" dirty="0">
              <a:solidFill>
                <a:schemeClr val="tx1"/>
              </a:solidFill>
            </a:rPr>
            <a:t>WEAKNESSES</a:t>
          </a:r>
        </a:p>
        <a:p>
          <a:pPr marL="0" lvl="0" indent="0" algn="ctr" defTabSz="977900">
            <a:lnSpc>
              <a:spcPct val="90000"/>
            </a:lnSpc>
            <a:spcBef>
              <a:spcPct val="0"/>
            </a:spcBef>
            <a:spcAft>
              <a:spcPct val="35000"/>
            </a:spcAft>
            <a:buNone/>
          </a:pPr>
          <a:r>
            <a:rPr lang="en-GB" sz="2200" kern="1200" dirty="0"/>
            <a:t>Lots of stakeholders in County Council / Highways who need to co-ordinate</a:t>
          </a:r>
        </a:p>
        <a:p>
          <a:pPr marL="0" lvl="0" indent="0" algn="ctr" defTabSz="977900">
            <a:lnSpc>
              <a:spcPct val="90000"/>
            </a:lnSpc>
            <a:spcBef>
              <a:spcPct val="0"/>
            </a:spcBef>
            <a:spcAft>
              <a:spcPct val="35000"/>
            </a:spcAft>
            <a:buNone/>
          </a:pPr>
          <a:r>
            <a:rPr lang="en-GB" sz="2200" kern="1200" dirty="0"/>
            <a:t>Lack of funding</a:t>
          </a:r>
        </a:p>
      </dsp:txBody>
      <dsp:txXfrm>
        <a:off x="4064000" y="0"/>
        <a:ext cx="4064000" cy="2032000"/>
      </dsp:txXfrm>
    </dsp:sp>
    <dsp:sp modelId="{D6058F5E-FB28-9644-A6E0-D80CDD5244C7}">
      <dsp:nvSpPr>
        <dsp:cNvPr id="0" name=""/>
        <dsp:cNvSpPr/>
      </dsp:nvSpPr>
      <dsp:spPr>
        <a:xfrm rot="10800000">
          <a:off x="0" y="2709333"/>
          <a:ext cx="4064000" cy="2709333"/>
        </a:xfrm>
        <a:prstGeom prst="round1Rect">
          <a:avLst/>
        </a:prstGeom>
        <a:solidFill>
          <a:schemeClr val="accent2">
            <a:shade val="80000"/>
            <a:hueOff val="22104"/>
            <a:satOff val="1105"/>
            <a:lumOff val="1250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GB" sz="2200" kern="1200" dirty="0">
              <a:solidFill>
                <a:schemeClr val="tx1"/>
              </a:solidFill>
            </a:rPr>
            <a:t>OPPORTUNITIES</a:t>
          </a:r>
        </a:p>
        <a:p>
          <a:pPr marL="0" lvl="0" indent="0" algn="ctr" defTabSz="977900">
            <a:lnSpc>
              <a:spcPct val="90000"/>
            </a:lnSpc>
            <a:spcBef>
              <a:spcPct val="0"/>
            </a:spcBef>
            <a:spcAft>
              <a:spcPct val="35000"/>
            </a:spcAft>
            <a:buNone/>
          </a:pPr>
          <a:r>
            <a:rPr lang="en-GB" sz="2200" kern="1200" dirty="0"/>
            <a:t>Places accountability with appropriate stakeholders. Hold to account</a:t>
          </a:r>
        </a:p>
      </dsp:txBody>
      <dsp:txXfrm rot="10800000">
        <a:off x="0" y="3386666"/>
        <a:ext cx="4064000" cy="2032000"/>
      </dsp:txXfrm>
    </dsp:sp>
    <dsp:sp modelId="{0E13895D-51B1-0E4C-ADB5-E9D521C91153}">
      <dsp:nvSpPr>
        <dsp:cNvPr id="0" name=""/>
        <dsp:cNvSpPr/>
      </dsp:nvSpPr>
      <dsp:spPr>
        <a:xfrm rot="5400000">
          <a:off x="4741333" y="2032000"/>
          <a:ext cx="2709333" cy="4064000"/>
        </a:xfrm>
        <a:prstGeom prst="round1Rect">
          <a:avLst/>
        </a:prstGeom>
        <a:solidFill>
          <a:schemeClr val="accent2">
            <a:shade val="80000"/>
            <a:hueOff val="33157"/>
            <a:satOff val="1658"/>
            <a:lumOff val="1875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GB" sz="2200" kern="1200" dirty="0">
              <a:solidFill>
                <a:schemeClr val="tx1"/>
              </a:solidFill>
            </a:rPr>
            <a:t>THREATS</a:t>
          </a:r>
        </a:p>
        <a:p>
          <a:pPr marL="0" lvl="0" indent="0" algn="ctr" defTabSz="977900">
            <a:lnSpc>
              <a:spcPct val="90000"/>
            </a:lnSpc>
            <a:spcBef>
              <a:spcPct val="0"/>
            </a:spcBef>
            <a:spcAft>
              <a:spcPct val="35000"/>
            </a:spcAft>
            <a:buNone/>
          </a:pPr>
          <a:r>
            <a:rPr lang="en-GB" sz="2200" kern="1200" dirty="0"/>
            <a:t>Election – changes of Elected Influencers</a:t>
          </a:r>
        </a:p>
      </dsp:txBody>
      <dsp:txXfrm rot="-5400000">
        <a:off x="4063999" y="3386666"/>
        <a:ext cx="4064000" cy="2032000"/>
      </dsp:txXfrm>
    </dsp:sp>
    <dsp:sp modelId="{E4B3D5A8-5B02-5448-893A-3DA638F42878}">
      <dsp:nvSpPr>
        <dsp:cNvPr id="0" name=""/>
        <dsp:cNvSpPr/>
      </dsp:nvSpPr>
      <dsp:spPr>
        <a:xfrm>
          <a:off x="2844799" y="2032000"/>
          <a:ext cx="2438400" cy="1354666"/>
        </a:xfrm>
        <a:prstGeom prst="roundRect">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ENGAGEMENT</a:t>
          </a:r>
        </a:p>
      </dsp:txBody>
      <dsp:txXfrm>
        <a:off x="2910928" y="2098129"/>
        <a:ext cx="2306142" cy="122240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EE68CE-C6DD-8447-8444-6F177484DF4D}">
      <dsp:nvSpPr>
        <dsp:cNvPr id="0" name=""/>
        <dsp:cNvSpPr/>
      </dsp:nvSpPr>
      <dsp:spPr>
        <a:xfrm rot="16200000">
          <a:off x="677333" y="-677333"/>
          <a:ext cx="2709333" cy="4064000"/>
        </a:xfrm>
        <a:prstGeom prst="round1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GB" sz="2200" kern="1200" dirty="0">
              <a:solidFill>
                <a:schemeClr val="tx1"/>
              </a:solidFill>
            </a:rPr>
            <a:t>STRENGTHS</a:t>
          </a:r>
        </a:p>
        <a:p>
          <a:pPr marL="0" lvl="0" indent="0" algn="ctr" defTabSz="977900">
            <a:lnSpc>
              <a:spcPct val="90000"/>
            </a:lnSpc>
            <a:spcBef>
              <a:spcPct val="0"/>
            </a:spcBef>
            <a:spcAft>
              <a:spcPct val="35000"/>
            </a:spcAft>
            <a:buFont typeface="Arial" panose="020B0604020202020204" pitchFamily="34" charset="0"/>
            <a:buNone/>
          </a:pPr>
          <a:r>
            <a:rPr lang="en-GB" sz="2200" kern="1200" dirty="0"/>
            <a:t>Directs traffic to allocated parking</a:t>
          </a:r>
        </a:p>
        <a:p>
          <a:pPr marL="0" lvl="0" indent="0" algn="ctr" defTabSz="977900">
            <a:lnSpc>
              <a:spcPct val="90000"/>
            </a:lnSpc>
            <a:spcBef>
              <a:spcPct val="0"/>
            </a:spcBef>
            <a:spcAft>
              <a:spcPct val="35000"/>
            </a:spcAft>
            <a:buFont typeface="Arial" panose="020B0604020202020204" pitchFamily="34" charset="0"/>
            <a:buNone/>
          </a:pPr>
          <a:r>
            <a:rPr lang="en-GB" sz="2200" kern="1200" dirty="0"/>
            <a:t>Re-enforces weight-restriction and no-parking areas</a:t>
          </a:r>
        </a:p>
      </dsp:txBody>
      <dsp:txXfrm rot="5400000">
        <a:off x="-1" y="1"/>
        <a:ext cx="4064000" cy="2032000"/>
      </dsp:txXfrm>
    </dsp:sp>
    <dsp:sp modelId="{087F5AEE-125E-B043-BC5F-D00AAC313B27}">
      <dsp:nvSpPr>
        <dsp:cNvPr id="0" name=""/>
        <dsp:cNvSpPr/>
      </dsp:nvSpPr>
      <dsp:spPr>
        <a:xfrm>
          <a:off x="4064000" y="0"/>
          <a:ext cx="4064000" cy="2709333"/>
        </a:xfrm>
        <a:prstGeom prst="round1Rect">
          <a:avLst/>
        </a:prstGeom>
        <a:solidFill>
          <a:schemeClr val="accent2">
            <a:shade val="80000"/>
            <a:hueOff val="11052"/>
            <a:satOff val="553"/>
            <a:lumOff val="625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GB" sz="2200" kern="1200" dirty="0">
              <a:solidFill>
                <a:schemeClr val="tx1"/>
              </a:solidFill>
            </a:rPr>
            <a:t>WEAKNESSES</a:t>
          </a:r>
        </a:p>
        <a:p>
          <a:pPr marL="0" lvl="0" indent="0" algn="ctr" defTabSz="977900">
            <a:lnSpc>
              <a:spcPct val="90000"/>
            </a:lnSpc>
            <a:spcBef>
              <a:spcPct val="0"/>
            </a:spcBef>
            <a:spcAft>
              <a:spcPct val="35000"/>
            </a:spcAft>
            <a:buNone/>
          </a:pPr>
          <a:r>
            <a:rPr lang="en-GB" sz="2200" kern="1200" dirty="0"/>
            <a:t>Often Ignored</a:t>
          </a:r>
        </a:p>
        <a:p>
          <a:pPr marL="0" lvl="0" indent="0" algn="ctr" defTabSz="977900">
            <a:lnSpc>
              <a:spcPct val="90000"/>
            </a:lnSpc>
            <a:spcBef>
              <a:spcPct val="0"/>
            </a:spcBef>
            <a:spcAft>
              <a:spcPct val="35000"/>
            </a:spcAft>
            <a:buNone/>
          </a:pPr>
          <a:r>
            <a:rPr lang="en-GB" sz="2200" kern="1200" dirty="0"/>
            <a:t>Makes village look untidy</a:t>
          </a:r>
        </a:p>
      </dsp:txBody>
      <dsp:txXfrm>
        <a:off x="4064000" y="0"/>
        <a:ext cx="4064000" cy="2032000"/>
      </dsp:txXfrm>
    </dsp:sp>
    <dsp:sp modelId="{D6058F5E-FB28-9644-A6E0-D80CDD5244C7}">
      <dsp:nvSpPr>
        <dsp:cNvPr id="0" name=""/>
        <dsp:cNvSpPr/>
      </dsp:nvSpPr>
      <dsp:spPr>
        <a:xfrm rot="10800000">
          <a:off x="0" y="2709333"/>
          <a:ext cx="4064000" cy="2709333"/>
        </a:xfrm>
        <a:prstGeom prst="round1Rect">
          <a:avLst/>
        </a:prstGeom>
        <a:solidFill>
          <a:schemeClr val="accent2">
            <a:shade val="80000"/>
            <a:hueOff val="22104"/>
            <a:satOff val="1105"/>
            <a:lumOff val="1250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GB" sz="2200" kern="1200" dirty="0">
              <a:solidFill>
                <a:schemeClr val="tx1"/>
              </a:solidFill>
            </a:rPr>
            <a:t>OPPORTUNITIES</a:t>
          </a:r>
        </a:p>
        <a:p>
          <a:pPr marL="0" lvl="0" indent="0" algn="ctr" defTabSz="977900">
            <a:lnSpc>
              <a:spcPct val="90000"/>
            </a:lnSpc>
            <a:spcBef>
              <a:spcPct val="0"/>
            </a:spcBef>
            <a:spcAft>
              <a:spcPct val="35000"/>
            </a:spcAft>
            <a:buNone/>
          </a:pPr>
          <a:r>
            <a:rPr lang="en-GB" sz="2200" kern="1200" dirty="0"/>
            <a:t>ANPR, Resident Reporting</a:t>
          </a:r>
        </a:p>
        <a:p>
          <a:pPr marL="0" lvl="0" indent="0" algn="ctr" defTabSz="977900">
            <a:lnSpc>
              <a:spcPct val="90000"/>
            </a:lnSpc>
            <a:spcBef>
              <a:spcPct val="0"/>
            </a:spcBef>
            <a:spcAft>
              <a:spcPct val="35000"/>
            </a:spcAft>
            <a:buNone/>
          </a:pPr>
          <a:r>
            <a:rPr lang="en-GB" sz="2200" kern="1200" dirty="0"/>
            <a:t>Fines to fund improvements</a:t>
          </a:r>
        </a:p>
      </dsp:txBody>
      <dsp:txXfrm rot="10800000">
        <a:off x="0" y="3386666"/>
        <a:ext cx="4064000" cy="2032000"/>
      </dsp:txXfrm>
    </dsp:sp>
    <dsp:sp modelId="{0E13895D-51B1-0E4C-ADB5-E9D521C91153}">
      <dsp:nvSpPr>
        <dsp:cNvPr id="0" name=""/>
        <dsp:cNvSpPr/>
      </dsp:nvSpPr>
      <dsp:spPr>
        <a:xfrm rot="5400000">
          <a:off x="4741333" y="2032000"/>
          <a:ext cx="2709333" cy="4064000"/>
        </a:xfrm>
        <a:prstGeom prst="round1Rect">
          <a:avLst/>
        </a:prstGeom>
        <a:solidFill>
          <a:schemeClr val="accent2">
            <a:shade val="80000"/>
            <a:hueOff val="33157"/>
            <a:satOff val="1658"/>
            <a:lumOff val="1875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GB" sz="2200" kern="1200" dirty="0">
              <a:solidFill>
                <a:schemeClr val="tx1"/>
              </a:solidFill>
            </a:rPr>
            <a:t>THREATS</a:t>
          </a:r>
        </a:p>
        <a:p>
          <a:pPr marL="0" lvl="0" indent="0" algn="ctr" defTabSz="977900">
            <a:lnSpc>
              <a:spcPct val="90000"/>
            </a:lnSpc>
            <a:spcBef>
              <a:spcPct val="0"/>
            </a:spcBef>
            <a:spcAft>
              <a:spcPct val="35000"/>
            </a:spcAft>
            <a:buNone/>
          </a:pPr>
          <a:r>
            <a:rPr lang="en-GB" sz="2200" kern="1200" dirty="0"/>
            <a:t>Election – changes of Elected Influencers</a:t>
          </a:r>
        </a:p>
        <a:p>
          <a:pPr marL="0" lvl="0" indent="0" algn="ctr" defTabSz="977900">
            <a:lnSpc>
              <a:spcPct val="90000"/>
            </a:lnSpc>
            <a:spcBef>
              <a:spcPct val="0"/>
            </a:spcBef>
            <a:spcAft>
              <a:spcPct val="35000"/>
            </a:spcAft>
            <a:buNone/>
          </a:pPr>
          <a:r>
            <a:rPr lang="en-GB" sz="2200" kern="1200" dirty="0"/>
            <a:t>Lack of funding</a:t>
          </a:r>
        </a:p>
      </dsp:txBody>
      <dsp:txXfrm rot="-5400000">
        <a:off x="4063999" y="3386666"/>
        <a:ext cx="4064000" cy="2032000"/>
      </dsp:txXfrm>
    </dsp:sp>
    <dsp:sp modelId="{E4B3D5A8-5B02-5448-893A-3DA638F42878}">
      <dsp:nvSpPr>
        <dsp:cNvPr id="0" name=""/>
        <dsp:cNvSpPr/>
      </dsp:nvSpPr>
      <dsp:spPr>
        <a:xfrm>
          <a:off x="2844799" y="2032000"/>
          <a:ext cx="2438400" cy="1354666"/>
        </a:xfrm>
        <a:prstGeom prst="roundRect">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SIGNAGE</a:t>
          </a:r>
        </a:p>
      </dsp:txBody>
      <dsp:txXfrm>
        <a:off x="2910928" y="2098129"/>
        <a:ext cx="2306142" cy="122240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EE68CE-C6DD-8447-8444-6F177484DF4D}">
      <dsp:nvSpPr>
        <dsp:cNvPr id="0" name=""/>
        <dsp:cNvSpPr/>
      </dsp:nvSpPr>
      <dsp:spPr>
        <a:xfrm rot="16200000">
          <a:off x="677333" y="-677333"/>
          <a:ext cx="2709333" cy="4064000"/>
        </a:xfrm>
        <a:prstGeom prst="round1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STRENGTHS</a:t>
          </a:r>
        </a:p>
        <a:p>
          <a:pPr marL="0" lvl="0" indent="0" algn="ctr" defTabSz="800100">
            <a:lnSpc>
              <a:spcPct val="90000"/>
            </a:lnSpc>
            <a:spcBef>
              <a:spcPct val="0"/>
            </a:spcBef>
            <a:spcAft>
              <a:spcPct val="35000"/>
            </a:spcAft>
            <a:buFont typeface="Arial" panose="020B0604020202020204" pitchFamily="34" charset="0"/>
            <a:buNone/>
          </a:pPr>
          <a:r>
            <a:rPr lang="en-GB" sz="1800" kern="1200" dirty="0"/>
            <a:t>Dedicated areas for car and coach parking outside village centre </a:t>
          </a:r>
        </a:p>
        <a:p>
          <a:pPr marL="0" lvl="0" indent="0" algn="ctr" defTabSz="800100">
            <a:lnSpc>
              <a:spcPct val="90000"/>
            </a:lnSpc>
            <a:spcBef>
              <a:spcPct val="0"/>
            </a:spcBef>
            <a:spcAft>
              <a:spcPct val="35000"/>
            </a:spcAft>
            <a:buFont typeface="Arial" panose="020B0604020202020204" pitchFamily="34" charset="0"/>
            <a:buNone/>
          </a:pPr>
          <a:r>
            <a:rPr lang="en-GB" sz="1800" kern="1200" dirty="0"/>
            <a:t>Maintains essence of village</a:t>
          </a:r>
        </a:p>
      </dsp:txBody>
      <dsp:txXfrm rot="5400000">
        <a:off x="-1" y="1"/>
        <a:ext cx="4064000" cy="2032000"/>
      </dsp:txXfrm>
    </dsp:sp>
    <dsp:sp modelId="{087F5AEE-125E-B043-BC5F-D00AAC313B27}">
      <dsp:nvSpPr>
        <dsp:cNvPr id="0" name=""/>
        <dsp:cNvSpPr/>
      </dsp:nvSpPr>
      <dsp:spPr>
        <a:xfrm>
          <a:off x="4064000" y="0"/>
          <a:ext cx="4064000" cy="2709333"/>
        </a:xfrm>
        <a:prstGeom prst="round1Rect">
          <a:avLst/>
        </a:prstGeom>
        <a:solidFill>
          <a:schemeClr val="accent2">
            <a:shade val="80000"/>
            <a:hueOff val="11052"/>
            <a:satOff val="553"/>
            <a:lumOff val="625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WEAKNESSES</a:t>
          </a:r>
        </a:p>
        <a:p>
          <a:pPr marL="0" lvl="0" indent="0" algn="ctr" defTabSz="800100">
            <a:lnSpc>
              <a:spcPct val="90000"/>
            </a:lnSpc>
            <a:spcBef>
              <a:spcPct val="0"/>
            </a:spcBef>
            <a:spcAft>
              <a:spcPct val="35000"/>
            </a:spcAft>
            <a:buNone/>
          </a:pPr>
          <a:r>
            <a:rPr lang="en-GB" sz="1800" kern="1200" dirty="0"/>
            <a:t>Huge cost to acquire land and change use</a:t>
          </a:r>
        </a:p>
        <a:p>
          <a:pPr marL="0" lvl="0" indent="0" algn="ctr" defTabSz="800100">
            <a:lnSpc>
              <a:spcPct val="90000"/>
            </a:lnSpc>
            <a:spcBef>
              <a:spcPct val="0"/>
            </a:spcBef>
            <a:spcAft>
              <a:spcPct val="35000"/>
            </a:spcAft>
            <a:buNone/>
          </a:pPr>
          <a:r>
            <a:rPr lang="en-GB" sz="1800" kern="1200" dirty="0"/>
            <a:t>Safe pedestrian access to village from coach park</a:t>
          </a:r>
        </a:p>
        <a:p>
          <a:pPr marL="0" lvl="0" indent="0" algn="ctr" defTabSz="800100">
            <a:lnSpc>
              <a:spcPct val="90000"/>
            </a:lnSpc>
            <a:spcBef>
              <a:spcPct val="0"/>
            </a:spcBef>
            <a:spcAft>
              <a:spcPct val="35000"/>
            </a:spcAft>
            <a:buNone/>
          </a:pPr>
          <a:endParaRPr lang="en-GB" sz="1800" kern="1200" dirty="0"/>
        </a:p>
      </dsp:txBody>
      <dsp:txXfrm>
        <a:off x="4064000" y="0"/>
        <a:ext cx="4064000" cy="2032000"/>
      </dsp:txXfrm>
    </dsp:sp>
    <dsp:sp modelId="{D6058F5E-FB28-9644-A6E0-D80CDD5244C7}">
      <dsp:nvSpPr>
        <dsp:cNvPr id="0" name=""/>
        <dsp:cNvSpPr/>
      </dsp:nvSpPr>
      <dsp:spPr>
        <a:xfrm rot="10800000">
          <a:off x="0" y="2709333"/>
          <a:ext cx="4064000" cy="2709333"/>
        </a:xfrm>
        <a:prstGeom prst="round1Rect">
          <a:avLst/>
        </a:prstGeom>
        <a:solidFill>
          <a:schemeClr val="accent2">
            <a:shade val="80000"/>
            <a:hueOff val="22104"/>
            <a:satOff val="1105"/>
            <a:lumOff val="1250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OPPORTUNITIES</a:t>
          </a:r>
        </a:p>
        <a:p>
          <a:pPr marL="0" lvl="0" indent="0" algn="ctr" defTabSz="800100">
            <a:lnSpc>
              <a:spcPct val="90000"/>
            </a:lnSpc>
            <a:spcBef>
              <a:spcPct val="0"/>
            </a:spcBef>
            <a:spcAft>
              <a:spcPct val="35000"/>
            </a:spcAft>
            <a:buNone/>
          </a:pPr>
          <a:r>
            <a:rPr lang="en-GB" sz="1800" kern="1200" dirty="0"/>
            <a:t>Revenue stream for owner of car and coach parks</a:t>
          </a:r>
        </a:p>
        <a:p>
          <a:pPr marL="0" lvl="0" indent="0" algn="ctr" defTabSz="800100">
            <a:lnSpc>
              <a:spcPct val="90000"/>
            </a:lnSpc>
            <a:spcBef>
              <a:spcPct val="0"/>
            </a:spcBef>
            <a:spcAft>
              <a:spcPct val="35000"/>
            </a:spcAft>
            <a:buNone/>
          </a:pPr>
          <a:r>
            <a:rPr lang="en-GB" sz="1800" kern="1200" dirty="0"/>
            <a:t>Additional revenue/jobs for shuttle, coffee bar etc?</a:t>
          </a:r>
        </a:p>
      </dsp:txBody>
      <dsp:txXfrm rot="10800000">
        <a:off x="0" y="3386666"/>
        <a:ext cx="4064000" cy="2032000"/>
      </dsp:txXfrm>
    </dsp:sp>
    <dsp:sp modelId="{0E13895D-51B1-0E4C-ADB5-E9D521C91153}">
      <dsp:nvSpPr>
        <dsp:cNvPr id="0" name=""/>
        <dsp:cNvSpPr/>
      </dsp:nvSpPr>
      <dsp:spPr>
        <a:xfrm rot="5400000">
          <a:off x="4741333" y="2032000"/>
          <a:ext cx="2709333" cy="4064000"/>
        </a:xfrm>
        <a:prstGeom prst="round1Rect">
          <a:avLst/>
        </a:prstGeom>
        <a:solidFill>
          <a:schemeClr val="accent2">
            <a:shade val="80000"/>
            <a:hueOff val="33157"/>
            <a:satOff val="1658"/>
            <a:lumOff val="1875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THREATS</a:t>
          </a:r>
        </a:p>
        <a:p>
          <a:pPr marL="0" lvl="0" indent="0" algn="ctr" defTabSz="800100">
            <a:lnSpc>
              <a:spcPct val="90000"/>
            </a:lnSpc>
            <a:spcBef>
              <a:spcPct val="0"/>
            </a:spcBef>
            <a:spcAft>
              <a:spcPct val="35000"/>
            </a:spcAft>
            <a:buNone/>
          </a:pPr>
          <a:r>
            <a:rPr lang="en-GB" sz="1800" kern="1200" dirty="0"/>
            <a:t>Lack of land, funding.  </a:t>
          </a:r>
        </a:p>
        <a:p>
          <a:pPr marL="0" lvl="0" indent="0" algn="ctr" defTabSz="800100">
            <a:lnSpc>
              <a:spcPct val="90000"/>
            </a:lnSpc>
            <a:spcBef>
              <a:spcPct val="0"/>
            </a:spcBef>
            <a:spcAft>
              <a:spcPct val="35000"/>
            </a:spcAft>
            <a:buNone/>
          </a:pPr>
          <a:r>
            <a:rPr lang="en-GB" sz="1800" kern="1200" dirty="0"/>
            <a:t>Long Term solution</a:t>
          </a:r>
        </a:p>
      </dsp:txBody>
      <dsp:txXfrm rot="-5400000">
        <a:off x="4063999" y="3386666"/>
        <a:ext cx="4064000" cy="2032000"/>
      </dsp:txXfrm>
    </dsp:sp>
    <dsp:sp modelId="{E4B3D5A8-5B02-5448-893A-3DA638F42878}">
      <dsp:nvSpPr>
        <dsp:cNvPr id="0" name=""/>
        <dsp:cNvSpPr/>
      </dsp:nvSpPr>
      <dsp:spPr>
        <a:xfrm>
          <a:off x="2844799" y="2032000"/>
          <a:ext cx="2438400" cy="1354666"/>
        </a:xfrm>
        <a:prstGeom prst="roundRect">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PARKING</a:t>
          </a:r>
        </a:p>
      </dsp:txBody>
      <dsp:txXfrm>
        <a:off x="2910928" y="2098129"/>
        <a:ext cx="2306142" cy="12224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EE68CE-C6DD-8447-8444-6F177484DF4D}">
      <dsp:nvSpPr>
        <dsp:cNvPr id="0" name=""/>
        <dsp:cNvSpPr/>
      </dsp:nvSpPr>
      <dsp:spPr>
        <a:xfrm rot="16200000">
          <a:off x="677333" y="-677333"/>
          <a:ext cx="2709333" cy="4064000"/>
        </a:xfrm>
        <a:prstGeom prst="round1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GB" sz="2200" kern="1200" dirty="0">
              <a:solidFill>
                <a:schemeClr val="tx1"/>
              </a:solidFill>
            </a:rPr>
            <a:t>STRENGTHS</a:t>
          </a:r>
        </a:p>
        <a:p>
          <a:pPr marL="0" lvl="0" indent="0" algn="ctr" defTabSz="977900">
            <a:lnSpc>
              <a:spcPct val="90000"/>
            </a:lnSpc>
            <a:spcBef>
              <a:spcPct val="0"/>
            </a:spcBef>
            <a:spcAft>
              <a:spcPct val="35000"/>
            </a:spcAft>
            <a:buFont typeface="Arial" panose="020B0604020202020204" pitchFamily="34" charset="0"/>
            <a:buNone/>
          </a:pPr>
          <a:r>
            <a:rPr lang="en-GB" sz="2200" kern="1200" dirty="0"/>
            <a:t>Immediate restriction of places vehicles can park</a:t>
          </a:r>
        </a:p>
      </dsp:txBody>
      <dsp:txXfrm rot="5400000">
        <a:off x="-1" y="1"/>
        <a:ext cx="4064000" cy="2032000"/>
      </dsp:txXfrm>
    </dsp:sp>
    <dsp:sp modelId="{087F5AEE-125E-B043-BC5F-D00AAC313B27}">
      <dsp:nvSpPr>
        <dsp:cNvPr id="0" name=""/>
        <dsp:cNvSpPr/>
      </dsp:nvSpPr>
      <dsp:spPr>
        <a:xfrm>
          <a:off x="4064000" y="0"/>
          <a:ext cx="4064000" cy="2709333"/>
        </a:xfrm>
        <a:prstGeom prst="round1Rect">
          <a:avLst/>
        </a:prstGeom>
        <a:solidFill>
          <a:schemeClr val="accent2">
            <a:shade val="80000"/>
            <a:hueOff val="11052"/>
            <a:satOff val="553"/>
            <a:lumOff val="625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GB" sz="2200" kern="1200" dirty="0">
              <a:solidFill>
                <a:schemeClr val="tx1"/>
              </a:solidFill>
            </a:rPr>
            <a:t>WEAKNESSES</a:t>
          </a:r>
        </a:p>
        <a:p>
          <a:pPr marL="0" lvl="0" indent="0" algn="ctr" defTabSz="977900">
            <a:lnSpc>
              <a:spcPct val="90000"/>
            </a:lnSpc>
            <a:spcBef>
              <a:spcPct val="0"/>
            </a:spcBef>
            <a:spcAft>
              <a:spcPct val="35000"/>
            </a:spcAft>
            <a:buNone/>
          </a:pPr>
          <a:r>
            <a:rPr lang="en-GB" sz="2200" kern="1200" dirty="0"/>
            <a:t>Requires regular enforcement to be effective</a:t>
          </a:r>
        </a:p>
      </dsp:txBody>
      <dsp:txXfrm>
        <a:off x="4064000" y="0"/>
        <a:ext cx="4064000" cy="2032000"/>
      </dsp:txXfrm>
    </dsp:sp>
    <dsp:sp modelId="{D6058F5E-FB28-9644-A6E0-D80CDD5244C7}">
      <dsp:nvSpPr>
        <dsp:cNvPr id="0" name=""/>
        <dsp:cNvSpPr/>
      </dsp:nvSpPr>
      <dsp:spPr>
        <a:xfrm rot="10800000">
          <a:off x="0" y="2709333"/>
          <a:ext cx="4064000" cy="2709333"/>
        </a:xfrm>
        <a:prstGeom prst="round1Rect">
          <a:avLst/>
        </a:prstGeom>
        <a:solidFill>
          <a:schemeClr val="accent2">
            <a:shade val="80000"/>
            <a:hueOff val="22104"/>
            <a:satOff val="1105"/>
            <a:lumOff val="1250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GB" sz="2200" kern="1200" dirty="0">
              <a:solidFill>
                <a:schemeClr val="tx1"/>
              </a:solidFill>
            </a:rPr>
            <a:t>OPPORTUNITIES</a:t>
          </a:r>
        </a:p>
        <a:p>
          <a:pPr marL="0" lvl="0" indent="0" algn="ctr" defTabSz="977900">
            <a:lnSpc>
              <a:spcPct val="90000"/>
            </a:lnSpc>
            <a:spcBef>
              <a:spcPct val="0"/>
            </a:spcBef>
            <a:spcAft>
              <a:spcPct val="35000"/>
            </a:spcAft>
            <a:buNone/>
          </a:pPr>
          <a:r>
            <a:rPr lang="en-GB" sz="2200" kern="1200" dirty="0"/>
            <a:t>Revenue generation to cover enforcement and further improvements</a:t>
          </a:r>
        </a:p>
      </dsp:txBody>
      <dsp:txXfrm rot="10800000">
        <a:off x="0" y="3386666"/>
        <a:ext cx="4064000" cy="2032000"/>
      </dsp:txXfrm>
    </dsp:sp>
    <dsp:sp modelId="{0E13895D-51B1-0E4C-ADB5-E9D521C91153}">
      <dsp:nvSpPr>
        <dsp:cNvPr id="0" name=""/>
        <dsp:cNvSpPr/>
      </dsp:nvSpPr>
      <dsp:spPr>
        <a:xfrm rot="5400000">
          <a:off x="4741333" y="2032000"/>
          <a:ext cx="2709333" cy="4064000"/>
        </a:xfrm>
        <a:prstGeom prst="round1Rect">
          <a:avLst/>
        </a:prstGeom>
        <a:solidFill>
          <a:schemeClr val="accent2">
            <a:shade val="80000"/>
            <a:hueOff val="33157"/>
            <a:satOff val="1658"/>
            <a:lumOff val="1875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GB" sz="2200" kern="1200" dirty="0">
              <a:solidFill>
                <a:schemeClr val="tx1"/>
              </a:solidFill>
            </a:rPr>
            <a:t>THREATS</a:t>
          </a:r>
        </a:p>
        <a:p>
          <a:pPr marL="0" lvl="0" indent="0" algn="ctr" defTabSz="977900">
            <a:lnSpc>
              <a:spcPct val="90000"/>
            </a:lnSpc>
            <a:spcBef>
              <a:spcPct val="0"/>
            </a:spcBef>
            <a:spcAft>
              <a:spcPct val="35000"/>
            </a:spcAft>
            <a:buNone/>
          </a:pPr>
          <a:r>
            <a:rPr lang="en-GB" sz="2200" kern="1200" dirty="0"/>
            <a:t>Relocates issues to other parts of village</a:t>
          </a:r>
        </a:p>
        <a:p>
          <a:pPr marL="0" lvl="0" indent="0" algn="ctr" defTabSz="977900">
            <a:lnSpc>
              <a:spcPct val="90000"/>
            </a:lnSpc>
            <a:spcBef>
              <a:spcPct val="0"/>
            </a:spcBef>
            <a:spcAft>
              <a:spcPct val="35000"/>
            </a:spcAft>
            <a:buNone/>
          </a:pPr>
          <a:r>
            <a:rPr lang="en-GB" sz="2200" kern="1200" dirty="0"/>
            <a:t>Restricts resident, business and event parking</a:t>
          </a:r>
        </a:p>
      </dsp:txBody>
      <dsp:txXfrm rot="-5400000">
        <a:off x="4063999" y="3386666"/>
        <a:ext cx="4064000" cy="2032000"/>
      </dsp:txXfrm>
    </dsp:sp>
    <dsp:sp modelId="{E4B3D5A8-5B02-5448-893A-3DA638F42878}">
      <dsp:nvSpPr>
        <dsp:cNvPr id="0" name=""/>
        <dsp:cNvSpPr/>
      </dsp:nvSpPr>
      <dsp:spPr>
        <a:xfrm>
          <a:off x="2844799" y="2032000"/>
          <a:ext cx="2438400" cy="1354666"/>
        </a:xfrm>
        <a:prstGeom prst="roundRect">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TRO</a:t>
          </a:r>
        </a:p>
      </dsp:txBody>
      <dsp:txXfrm>
        <a:off x="2910928" y="2098129"/>
        <a:ext cx="2306142" cy="12224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EE68CE-C6DD-8447-8444-6F177484DF4D}">
      <dsp:nvSpPr>
        <dsp:cNvPr id="0" name=""/>
        <dsp:cNvSpPr/>
      </dsp:nvSpPr>
      <dsp:spPr>
        <a:xfrm rot="16200000">
          <a:off x="677333" y="-677333"/>
          <a:ext cx="2709333" cy="4064000"/>
        </a:xfrm>
        <a:prstGeom prst="round1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GB" sz="2300" kern="1200" dirty="0">
              <a:solidFill>
                <a:schemeClr val="tx1"/>
              </a:solidFill>
            </a:rPr>
            <a:t>STRENGTHS</a:t>
          </a:r>
        </a:p>
        <a:p>
          <a:pPr marL="0" lvl="0" indent="0" algn="ctr" defTabSz="1022350">
            <a:lnSpc>
              <a:spcPct val="90000"/>
            </a:lnSpc>
            <a:spcBef>
              <a:spcPct val="0"/>
            </a:spcBef>
            <a:spcAft>
              <a:spcPct val="35000"/>
            </a:spcAft>
            <a:buFont typeface="Arial" panose="020B0604020202020204" pitchFamily="34" charset="0"/>
            <a:buNone/>
          </a:pPr>
          <a:r>
            <a:rPr lang="en-GB" sz="2300" kern="1200" dirty="0"/>
            <a:t>Immediate fines or moving on of vehicles in contravention of current or future restrictions</a:t>
          </a:r>
        </a:p>
      </dsp:txBody>
      <dsp:txXfrm rot="5400000">
        <a:off x="-1" y="1"/>
        <a:ext cx="4064000" cy="2032000"/>
      </dsp:txXfrm>
    </dsp:sp>
    <dsp:sp modelId="{087F5AEE-125E-B043-BC5F-D00AAC313B27}">
      <dsp:nvSpPr>
        <dsp:cNvPr id="0" name=""/>
        <dsp:cNvSpPr/>
      </dsp:nvSpPr>
      <dsp:spPr>
        <a:xfrm>
          <a:off x="4064000" y="0"/>
          <a:ext cx="4064000" cy="2709333"/>
        </a:xfrm>
        <a:prstGeom prst="round1Rect">
          <a:avLst/>
        </a:prstGeom>
        <a:solidFill>
          <a:schemeClr val="accent2">
            <a:shade val="80000"/>
            <a:hueOff val="11052"/>
            <a:satOff val="553"/>
            <a:lumOff val="625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GB" sz="2300" kern="1200" dirty="0">
              <a:solidFill>
                <a:schemeClr val="tx1"/>
              </a:solidFill>
            </a:rPr>
            <a:t>WEAKNESSES</a:t>
          </a:r>
        </a:p>
        <a:p>
          <a:pPr marL="0" lvl="0" indent="0" algn="ctr" defTabSz="1022350">
            <a:lnSpc>
              <a:spcPct val="90000"/>
            </a:lnSpc>
            <a:spcBef>
              <a:spcPct val="0"/>
            </a:spcBef>
            <a:spcAft>
              <a:spcPct val="35000"/>
            </a:spcAft>
            <a:buNone/>
          </a:pPr>
          <a:r>
            <a:rPr lang="en-GB" sz="2300" kern="1200" dirty="0"/>
            <a:t>Requires constant resourcing. Only effective for current visitors not future/ongoing</a:t>
          </a:r>
        </a:p>
      </dsp:txBody>
      <dsp:txXfrm>
        <a:off x="4064000" y="0"/>
        <a:ext cx="4064000" cy="2032000"/>
      </dsp:txXfrm>
    </dsp:sp>
    <dsp:sp modelId="{D6058F5E-FB28-9644-A6E0-D80CDD5244C7}">
      <dsp:nvSpPr>
        <dsp:cNvPr id="0" name=""/>
        <dsp:cNvSpPr/>
      </dsp:nvSpPr>
      <dsp:spPr>
        <a:xfrm rot="10800000">
          <a:off x="0" y="2709333"/>
          <a:ext cx="4064000" cy="2709333"/>
        </a:xfrm>
        <a:prstGeom prst="round1Rect">
          <a:avLst/>
        </a:prstGeom>
        <a:solidFill>
          <a:schemeClr val="accent2">
            <a:shade val="80000"/>
            <a:hueOff val="22104"/>
            <a:satOff val="1105"/>
            <a:lumOff val="1250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GB" sz="2300" kern="1200" dirty="0">
              <a:solidFill>
                <a:schemeClr val="tx1"/>
              </a:solidFill>
            </a:rPr>
            <a:t>OPPORTUNITIES</a:t>
          </a:r>
        </a:p>
        <a:p>
          <a:pPr marL="0" lvl="0" indent="0" algn="ctr" defTabSz="1022350">
            <a:lnSpc>
              <a:spcPct val="90000"/>
            </a:lnSpc>
            <a:spcBef>
              <a:spcPct val="0"/>
            </a:spcBef>
            <a:spcAft>
              <a:spcPct val="35000"/>
            </a:spcAft>
            <a:buNone/>
          </a:pPr>
          <a:r>
            <a:rPr lang="en-GB" sz="2300" kern="1200" dirty="0"/>
            <a:t>Revenue generation to cover enforcement and further improvements</a:t>
          </a:r>
        </a:p>
      </dsp:txBody>
      <dsp:txXfrm rot="10800000">
        <a:off x="0" y="3386666"/>
        <a:ext cx="4064000" cy="2032000"/>
      </dsp:txXfrm>
    </dsp:sp>
    <dsp:sp modelId="{0E13895D-51B1-0E4C-ADB5-E9D521C91153}">
      <dsp:nvSpPr>
        <dsp:cNvPr id="0" name=""/>
        <dsp:cNvSpPr/>
      </dsp:nvSpPr>
      <dsp:spPr>
        <a:xfrm rot="5400000">
          <a:off x="4741333" y="2032000"/>
          <a:ext cx="2709333" cy="4064000"/>
        </a:xfrm>
        <a:prstGeom prst="round1Rect">
          <a:avLst/>
        </a:prstGeom>
        <a:solidFill>
          <a:schemeClr val="accent2">
            <a:shade val="80000"/>
            <a:hueOff val="33157"/>
            <a:satOff val="1658"/>
            <a:lumOff val="1875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GB" sz="2300" kern="1200" dirty="0">
              <a:solidFill>
                <a:schemeClr val="tx1"/>
              </a:solidFill>
            </a:rPr>
            <a:t>THREATS</a:t>
          </a:r>
        </a:p>
        <a:p>
          <a:pPr marL="0" lvl="0" indent="0" algn="ctr" defTabSz="1022350">
            <a:lnSpc>
              <a:spcPct val="90000"/>
            </a:lnSpc>
            <a:spcBef>
              <a:spcPct val="0"/>
            </a:spcBef>
            <a:spcAft>
              <a:spcPct val="35000"/>
            </a:spcAft>
            <a:buNone/>
          </a:pPr>
          <a:r>
            <a:rPr lang="en-GB" sz="2300" kern="1200" dirty="0"/>
            <a:t>County Council not adequately enforcing. Lack of funding</a:t>
          </a:r>
        </a:p>
      </dsp:txBody>
      <dsp:txXfrm rot="-5400000">
        <a:off x="4063999" y="3386666"/>
        <a:ext cx="4064000" cy="2032000"/>
      </dsp:txXfrm>
    </dsp:sp>
    <dsp:sp modelId="{E4B3D5A8-5B02-5448-893A-3DA638F42878}">
      <dsp:nvSpPr>
        <dsp:cNvPr id="0" name=""/>
        <dsp:cNvSpPr/>
      </dsp:nvSpPr>
      <dsp:spPr>
        <a:xfrm>
          <a:off x="2844799" y="2032000"/>
          <a:ext cx="2438400" cy="1354666"/>
        </a:xfrm>
        <a:prstGeom prst="roundRect">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ENFORCEMENT</a:t>
          </a:r>
        </a:p>
      </dsp:txBody>
      <dsp:txXfrm>
        <a:off x="2910928" y="2098129"/>
        <a:ext cx="2306142" cy="12224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EE68CE-C6DD-8447-8444-6F177484DF4D}">
      <dsp:nvSpPr>
        <dsp:cNvPr id="0" name=""/>
        <dsp:cNvSpPr/>
      </dsp:nvSpPr>
      <dsp:spPr>
        <a:xfrm rot="16200000">
          <a:off x="677333" y="-677333"/>
          <a:ext cx="2709333" cy="4064000"/>
        </a:xfrm>
        <a:prstGeom prst="round1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tx1"/>
              </a:solidFill>
            </a:rPr>
            <a:t>STRENGTHS</a:t>
          </a:r>
        </a:p>
        <a:p>
          <a:pPr marL="0" lvl="0" indent="0" algn="ctr" defTabSz="1066800">
            <a:lnSpc>
              <a:spcPct val="90000"/>
            </a:lnSpc>
            <a:spcBef>
              <a:spcPct val="0"/>
            </a:spcBef>
            <a:spcAft>
              <a:spcPct val="35000"/>
            </a:spcAft>
            <a:buFont typeface="Arial" panose="020B0604020202020204" pitchFamily="34" charset="0"/>
            <a:buNone/>
          </a:pPr>
          <a:r>
            <a:rPr lang="en-GB" sz="2400" kern="1200" dirty="0"/>
            <a:t>Stops overweight vehicles using Swan Bridge</a:t>
          </a:r>
        </a:p>
      </dsp:txBody>
      <dsp:txXfrm rot="5400000">
        <a:off x="-1" y="1"/>
        <a:ext cx="4064000" cy="2032000"/>
      </dsp:txXfrm>
    </dsp:sp>
    <dsp:sp modelId="{087F5AEE-125E-B043-BC5F-D00AAC313B27}">
      <dsp:nvSpPr>
        <dsp:cNvPr id="0" name=""/>
        <dsp:cNvSpPr/>
      </dsp:nvSpPr>
      <dsp:spPr>
        <a:xfrm>
          <a:off x="4064000" y="0"/>
          <a:ext cx="4064000" cy="2709333"/>
        </a:xfrm>
        <a:prstGeom prst="round1Rect">
          <a:avLst/>
        </a:prstGeom>
        <a:solidFill>
          <a:schemeClr val="accent2">
            <a:shade val="80000"/>
            <a:hueOff val="11052"/>
            <a:satOff val="553"/>
            <a:lumOff val="625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tx1"/>
              </a:solidFill>
            </a:rPr>
            <a:t>WEAKNESSES</a:t>
          </a:r>
        </a:p>
        <a:p>
          <a:pPr marL="0" lvl="0" indent="0" algn="ctr" defTabSz="1066800">
            <a:lnSpc>
              <a:spcPct val="90000"/>
            </a:lnSpc>
            <a:spcBef>
              <a:spcPct val="0"/>
            </a:spcBef>
            <a:spcAft>
              <a:spcPct val="35000"/>
            </a:spcAft>
            <a:buNone/>
          </a:pPr>
          <a:r>
            <a:rPr lang="en-GB" sz="2400" kern="1200" dirty="0"/>
            <a:t>Limited to 17T.  PSV’s exempt</a:t>
          </a:r>
        </a:p>
      </dsp:txBody>
      <dsp:txXfrm>
        <a:off x="4064000" y="0"/>
        <a:ext cx="4064000" cy="2032000"/>
      </dsp:txXfrm>
    </dsp:sp>
    <dsp:sp modelId="{D6058F5E-FB28-9644-A6E0-D80CDD5244C7}">
      <dsp:nvSpPr>
        <dsp:cNvPr id="0" name=""/>
        <dsp:cNvSpPr/>
      </dsp:nvSpPr>
      <dsp:spPr>
        <a:xfrm rot="10800000">
          <a:off x="0" y="2709333"/>
          <a:ext cx="4064000" cy="2709333"/>
        </a:xfrm>
        <a:prstGeom prst="round1Rect">
          <a:avLst/>
        </a:prstGeom>
        <a:solidFill>
          <a:schemeClr val="accent2">
            <a:shade val="80000"/>
            <a:hueOff val="22104"/>
            <a:satOff val="1105"/>
            <a:lumOff val="1250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tx1"/>
              </a:solidFill>
            </a:rPr>
            <a:t>OPPORTUNITIES</a:t>
          </a:r>
        </a:p>
        <a:p>
          <a:pPr marL="0" lvl="0" indent="0" algn="ctr" defTabSz="1066800">
            <a:lnSpc>
              <a:spcPct val="90000"/>
            </a:lnSpc>
            <a:spcBef>
              <a:spcPct val="0"/>
            </a:spcBef>
            <a:spcAft>
              <a:spcPct val="35000"/>
            </a:spcAft>
            <a:buNone/>
          </a:pPr>
          <a:r>
            <a:rPr lang="en-GB" sz="2400" kern="1200" dirty="0"/>
            <a:t>Request Weak Bridge/Weight Reduction</a:t>
          </a:r>
        </a:p>
      </dsp:txBody>
      <dsp:txXfrm rot="10800000">
        <a:off x="0" y="3386666"/>
        <a:ext cx="4064000" cy="2032000"/>
      </dsp:txXfrm>
    </dsp:sp>
    <dsp:sp modelId="{0E13895D-51B1-0E4C-ADB5-E9D521C91153}">
      <dsp:nvSpPr>
        <dsp:cNvPr id="0" name=""/>
        <dsp:cNvSpPr/>
      </dsp:nvSpPr>
      <dsp:spPr>
        <a:xfrm rot="5400000">
          <a:off x="4741333" y="2032000"/>
          <a:ext cx="2709333" cy="4064000"/>
        </a:xfrm>
        <a:prstGeom prst="round1Rect">
          <a:avLst/>
        </a:prstGeom>
        <a:solidFill>
          <a:schemeClr val="accent2">
            <a:shade val="80000"/>
            <a:hueOff val="33157"/>
            <a:satOff val="1658"/>
            <a:lumOff val="1875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tx1"/>
              </a:solidFill>
            </a:rPr>
            <a:t>THREATS</a:t>
          </a:r>
        </a:p>
        <a:p>
          <a:pPr marL="0" lvl="0" indent="0" algn="ctr" defTabSz="1066800">
            <a:lnSpc>
              <a:spcPct val="90000"/>
            </a:lnSpc>
            <a:spcBef>
              <a:spcPct val="0"/>
            </a:spcBef>
            <a:spcAft>
              <a:spcPct val="35000"/>
            </a:spcAft>
            <a:buNone/>
          </a:pPr>
          <a:r>
            <a:rPr lang="en-GB" sz="2400" kern="1200" dirty="0"/>
            <a:t>Bridge has damage and as do bays and walls around them</a:t>
          </a:r>
        </a:p>
      </dsp:txBody>
      <dsp:txXfrm rot="-5400000">
        <a:off x="4063999" y="3386666"/>
        <a:ext cx="4064000" cy="2032000"/>
      </dsp:txXfrm>
    </dsp:sp>
    <dsp:sp modelId="{E4B3D5A8-5B02-5448-893A-3DA638F42878}">
      <dsp:nvSpPr>
        <dsp:cNvPr id="0" name=""/>
        <dsp:cNvSpPr/>
      </dsp:nvSpPr>
      <dsp:spPr>
        <a:xfrm>
          <a:off x="2844799" y="2032000"/>
          <a:ext cx="2438400" cy="1354666"/>
        </a:xfrm>
        <a:prstGeom prst="roundRect">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WEIGHT LIMIT</a:t>
          </a:r>
        </a:p>
      </dsp:txBody>
      <dsp:txXfrm>
        <a:off x="2910928" y="2098129"/>
        <a:ext cx="2306142" cy="122240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28C192-8E50-7D48-B2ED-CCE7A6EF2075}" type="datetimeFigureOut">
              <a:rPr lang="en-GB" smtClean="0"/>
              <a:t>24/06/2024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8BCF2E-1B8E-8345-B6EC-6E7387F26A82}" type="slidenum">
              <a:rPr lang="en-GB" smtClean="0"/>
              <a:t>‹#›</a:t>
            </a:fld>
            <a:endParaRPr lang="en-GB" dirty="0"/>
          </a:p>
        </p:txBody>
      </p:sp>
    </p:spTree>
    <p:extLst>
      <p:ext uri="{BB962C8B-B14F-4D97-AF65-F5344CB8AC3E}">
        <p14:creationId xmlns:p14="http://schemas.microsoft.com/office/powerpoint/2010/main" val="742033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8BCF2E-1B8E-8345-B6EC-6E7387F26A82}" type="slidenum">
              <a:rPr lang="en-GB" smtClean="0"/>
              <a:t>2</a:t>
            </a:fld>
            <a:endParaRPr lang="en-GB" dirty="0"/>
          </a:p>
        </p:txBody>
      </p:sp>
    </p:spTree>
    <p:extLst>
      <p:ext uri="{BB962C8B-B14F-4D97-AF65-F5344CB8AC3E}">
        <p14:creationId xmlns:p14="http://schemas.microsoft.com/office/powerpoint/2010/main" val="1376607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8BCF2E-1B8E-8345-B6EC-6E7387F26A82}" type="slidenum">
              <a:rPr lang="en-GB" smtClean="0"/>
              <a:t>15</a:t>
            </a:fld>
            <a:endParaRPr lang="en-GB" dirty="0"/>
          </a:p>
        </p:txBody>
      </p:sp>
    </p:spTree>
    <p:extLst>
      <p:ext uri="{BB962C8B-B14F-4D97-AF65-F5344CB8AC3E}">
        <p14:creationId xmlns:p14="http://schemas.microsoft.com/office/powerpoint/2010/main" val="575395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8BCF2E-1B8E-8345-B6EC-6E7387F26A82}" type="slidenum">
              <a:rPr lang="en-GB" smtClean="0"/>
              <a:t>19</a:t>
            </a:fld>
            <a:endParaRPr lang="en-GB" dirty="0"/>
          </a:p>
        </p:txBody>
      </p:sp>
    </p:spTree>
    <p:extLst>
      <p:ext uri="{BB962C8B-B14F-4D97-AF65-F5344CB8AC3E}">
        <p14:creationId xmlns:p14="http://schemas.microsoft.com/office/powerpoint/2010/main" val="2341927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8BCF2E-1B8E-8345-B6EC-6E7387F26A82}" type="slidenum">
              <a:rPr lang="en-GB" smtClean="0"/>
              <a:t>23</a:t>
            </a:fld>
            <a:endParaRPr lang="en-GB" dirty="0"/>
          </a:p>
        </p:txBody>
      </p:sp>
    </p:spTree>
    <p:extLst>
      <p:ext uri="{BB962C8B-B14F-4D97-AF65-F5344CB8AC3E}">
        <p14:creationId xmlns:p14="http://schemas.microsoft.com/office/powerpoint/2010/main" val="3021876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8BCF2E-1B8E-8345-B6EC-6E7387F26A82}" type="slidenum">
              <a:rPr lang="en-GB" smtClean="0"/>
              <a:t>26</a:t>
            </a:fld>
            <a:endParaRPr lang="en-GB" dirty="0"/>
          </a:p>
        </p:txBody>
      </p:sp>
    </p:spTree>
    <p:extLst>
      <p:ext uri="{BB962C8B-B14F-4D97-AF65-F5344CB8AC3E}">
        <p14:creationId xmlns:p14="http://schemas.microsoft.com/office/powerpoint/2010/main" val="1903897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8BCF2E-1B8E-8345-B6EC-6E7387F26A82}" type="slidenum">
              <a:rPr lang="en-GB" smtClean="0"/>
              <a:t>3</a:t>
            </a:fld>
            <a:endParaRPr lang="en-GB" dirty="0"/>
          </a:p>
        </p:txBody>
      </p:sp>
    </p:spTree>
    <p:extLst>
      <p:ext uri="{BB962C8B-B14F-4D97-AF65-F5344CB8AC3E}">
        <p14:creationId xmlns:p14="http://schemas.microsoft.com/office/powerpoint/2010/main" val="3204512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8BCF2E-1B8E-8345-B6EC-6E7387F26A82}" type="slidenum">
              <a:rPr lang="en-GB" smtClean="0"/>
              <a:t>4</a:t>
            </a:fld>
            <a:endParaRPr lang="en-GB" dirty="0"/>
          </a:p>
        </p:txBody>
      </p:sp>
    </p:spTree>
    <p:extLst>
      <p:ext uri="{BB962C8B-B14F-4D97-AF65-F5344CB8AC3E}">
        <p14:creationId xmlns:p14="http://schemas.microsoft.com/office/powerpoint/2010/main" val="3368701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8BCF2E-1B8E-8345-B6EC-6E7387F26A82}" type="slidenum">
              <a:rPr lang="en-GB" smtClean="0"/>
              <a:t>5</a:t>
            </a:fld>
            <a:endParaRPr lang="en-GB" dirty="0"/>
          </a:p>
        </p:txBody>
      </p:sp>
    </p:spTree>
    <p:extLst>
      <p:ext uri="{BB962C8B-B14F-4D97-AF65-F5344CB8AC3E}">
        <p14:creationId xmlns:p14="http://schemas.microsoft.com/office/powerpoint/2010/main" val="1092685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8BCF2E-1B8E-8345-B6EC-6E7387F26A82}" type="slidenum">
              <a:rPr lang="en-GB" smtClean="0"/>
              <a:t>6</a:t>
            </a:fld>
            <a:endParaRPr lang="en-GB" dirty="0"/>
          </a:p>
        </p:txBody>
      </p:sp>
    </p:spTree>
    <p:extLst>
      <p:ext uri="{BB962C8B-B14F-4D97-AF65-F5344CB8AC3E}">
        <p14:creationId xmlns:p14="http://schemas.microsoft.com/office/powerpoint/2010/main" val="3451028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8BCF2E-1B8E-8345-B6EC-6E7387F26A82}" type="slidenum">
              <a:rPr lang="en-GB" smtClean="0"/>
              <a:t>7</a:t>
            </a:fld>
            <a:endParaRPr lang="en-GB" dirty="0"/>
          </a:p>
        </p:txBody>
      </p:sp>
    </p:spTree>
    <p:extLst>
      <p:ext uri="{BB962C8B-B14F-4D97-AF65-F5344CB8AC3E}">
        <p14:creationId xmlns:p14="http://schemas.microsoft.com/office/powerpoint/2010/main" val="1588809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8BCF2E-1B8E-8345-B6EC-6E7387F26A82}" type="slidenum">
              <a:rPr lang="en-GB" smtClean="0"/>
              <a:t>9</a:t>
            </a:fld>
            <a:endParaRPr lang="en-GB" dirty="0"/>
          </a:p>
        </p:txBody>
      </p:sp>
    </p:spTree>
    <p:extLst>
      <p:ext uri="{BB962C8B-B14F-4D97-AF65-F5344CB8AC3E}">
        <p14:creationId xmlns:p14="http://schemas.microsoft.com/office/powerpoint/2010/main" val="491733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8BCF2E-1B8E-8345-B6EC-6E7387F26A82}" type="slidenum">
              <a:rPr lang="en-GB" smtClean="0"/>
              <a:t>10</a:t>
            </a:fld>
            <a:endParaRPr lang="en-GB" dirty="0"/>
          </a:p>
        </p:txBody>
      </p:sp>
    </p:spTree>
    <p:extLst>
      <p:ext uri="{BB962C8B-B14F-4D97-AF65-F5344CB8AC3E}">
        <p14:creationId xmlns:p14="http://schemas.microsoft.com/office/powerpoint/2010/main" val="2521489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8BCF2E-1B8E-8345-B6EC-6E7387F26A82}" type="slidenum">
              <a:rPr lang="en-GB" smtClean="0"/>
              <a:t>12</a:t>
            </a:fld>
            <a:endParaRPr lang="en-GB" dirty="0"/>
          </a:p>
        </p:txBody>
      </p:sp>
    </p:spTree>
    <p:extLst>
      <p:ext uri="{BB962C8B-B14F-4D97-AF65-F5344CB8AC3E}">
        <p14:creationId xmlns:p14="http://schemas.microsoft.com/office/powerpoint/2010/main" val="3989614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GB"/>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a:t>6/24/2024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a:t>6/24/2024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a:t>6/24/2024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a:t>6/24/2024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GB"/>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a:t>6/24/2024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a:t>6/24/2024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a:t>6/24/2024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a:t>‹#›</a:t>
            </a:fld>
            <a:endParaRPr lang="en-US" dirty="0"/>
          </a:p>
        </p:txBody>
      </p:sp>
      <p:sp>
        <p:nvSpPr>
          <p:cNvPr id="10" name="Title 9"/>
          <p:cNvSpPr>
            <a:spLocks noGrp="1"/>
          </p:cNvSpPr>
          <p:nvPr>
            <p:ph type="title"/>
          </p:nvPr>
        </p:nvSpPr>
        <p:spPr/>
        <p:txBody>
          <a:bodyPr/>
          <a:lstStyle/>
          <a:p>
            <a:r>
              <a:rPr lang="en-GB"/>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a:t>6/24/2024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a:t>6/24/2024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GB"/>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a:t>6/24/2024</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GB"/>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a:t>6/24/2024</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a:t>6/24/2024</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10.xml"/><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diagramData" Target="../diagrams/data14.xml"/><Relationship Id="rId3" Type="http://schemas.openxmlformats.org/officeDocument/2006/relationships/diagramData" Target="../diagrams/data13.xml"/><Relationship Id="rId7" Type="http://schemas.microsoft.com/office/2007/relationships/diagramDrawing" Target="../diagrams/drawing13.xml"/><Relationship Id="rId12" Type="http://schemas.microsoft.com/office/2007/relationships/diagramDrawing" Target="../diagrams/drawing14.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13.xml"/><Relationship Id="rId11" Type="http://schemas.openxmlformats.org/officeDocument/2006/relationships/diagramColors" Target="../diagrams/colors14.xml"/><Relationship Id="rId5" Type="http://schemas.openxmlformats.org/officeDocument/2006/relationships/diagramQuickStyle" Target="../diagrams/quickStyle13.xml"/><Relationship Id="rId10" Type="http://schemas.openxmlformats.org/officeDocument/2006/relationships/diagramQuickStyle" Target="../diagrams/quickStyle14.xml"/><Relationship Id="rId4" Type="http://schemas.openxmlformats.org/officeDocument/2006/relationships/diagramLayout" Target="../diagrams/layout13.xml"/><Relationship Id="rId9" Type="http://schemas.openxmlformats.org/officeDocument/2006/relationships/diagramLayout" Target="../diagrams/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hyperlink" Target="mailto:mark_honeyball@yahoo.co.uk"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hyperlink" Target="mailto:brianskarda@biburyparishcouncil.gov.uk" TargetMode="External"/><Relationship Id="rId4" Type="http://schemas.openxmlformats.org/officeDocument/2006/relationships/hyperlink" Target="mailto:craigchapman@biburyparishcouncil.gov.uk"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hyperlink" Target="https://www.gloucestershire.gov.uk/parking/moving-traffic-enforcement-information/"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A349C-626B-B90D-9010-638A3E350534}"/>
              </a:ext>
            </a:extLst>
          </p:cNvPr>
          <p:cNvSpPr>
            <a:spLocks noGrp="1"/>
          </p:cNvSpPr>
          <p:nvPr>
            <p:ph type="ctrTitle"/>
          </p:nvPr>
        </p:nvSpPr>
        <p:spPr/>
        <p:txBody>
          <a:bodyPr/>
          <a:lstStyle/>
          <a:p>
            <a:r>
              <a:rPr lang="en-GB" dirty="0">
                <a:solidFill>
                  <a:schemeClr val="bg1"/>
                </a:solidFill>
              </a:rPr>
              <a:t>Bibury parking working group – ACTION PLAN UPDATE</a:t>
            </a:r>
          </a:p>
        </p:txBody>
      </p:sp>
      <p:sp>
        <p:nvSpPr>
          <p:cNvPr id="3" name="Subtitle 2">
            <a:extLst>
              <a:ext uri="{FF2B5EF4-FFF2-40B4-BE49-F238E27FC236}">
                <a16:creationId xmlns:a16="http://schemas.microsoft.com/office/drawing/2014/main" id="{1A12E063-2CD5-9D5A-2AD8-F12309CFDAF5}"/>
              </a:ext>
            </a:extLst>
          </p:cNvPr>
          <p:cNvSpPr>
            <a:spLocks noGrp="1"/>
          </p:cNvSpPr>
          <p:nvPr>
            <p:ph type="subTitle" idx="1"/>
          </p:nvPr>
        </p:nvSpPr>
        <p:spPr/>
        <p:txBody>
          <a:bodyPr>
            <a:noAutofit/>
          </a:bodyPr>
          <a:lstStyle/>
          <a:p>
            <a:r>
              <a:rPr lang="en-GB" sz="1800" dirty="0">
                <a:solidFill>
                  <a:schemeClr val="tx1"/>
                </a:solidFill>
              </a:rPr>
              <a:t>Short, Medium &amp; Long-Term resolutions </a:t>
            </a:r>
          </a:p>
          <a:p>
            <a:r>
              <a:rPr lang="en-GB" sz="1800" dirty="0">
                <a:solidFill>
                  <a:schemeClr val="tx1"/>
                </a:solidFill>
              </a:rPr>
              <a:t>to parking and traffic issues in Bibury</a:t>
            </a:r>
          </a:p>
          <a:p>
            <a:endParaRPr lang="en-GB" sz="1800" dirty="0">
              <a:solidFill>
                <a:schemeClr val="tx1"/>
              </a:solidFill>
            </a:endParaRPr>
          </a:p>
          <a:p>
            <a:r>
              <a:rPr lang="en-GB" sz="1800" dirty="0">
                <a:solidFill>
                  <a:schemeClr val="tx1"/>
                </a:solidFill>
              </a:rPr>
              <a:t>Issue 2 - June 18th 2024</a:t>
            </a:r>
          </a:p>
        </p:txBody>
      </p:sp>
    </p:spTree>
    <p:extLst>
      <p:ext uri="{BB962C8B-B14F-4D97-AF65-F5344CB8AC3E}">
        <p14:creationId xmlns:p14="http://schemas.microsoft.com/office/powerpoint/2010/main" val="19467621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888F5B32-3FA7-747D-ADD5-68E561348719}"/>
              </a:ext>
            </a:extLst>
          </p:cNvPr>
          <p:cNvGraphicFramePr/>
          <p:nvPr/>
        </p:nvGraphicFramePr>
        <p:xfrm>
          <a:off x="822960" y="2114490"/>
          <a:ext cx="2560320" cy="3901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CC150FCD-0312-B8E0-8FE4-A25DDB16A526}"/>
              </a:ext>
            </a:extLst>
          </p:cNvPr>
          <p:cNvSpPr txBox="1"/>
          <p:nvPr/>
        </p:nvSpPr>
        <p:spPr>
          <a:xfrm>
            <a:off x="487679" y="441960"/>
            <a:ext cx="11313795" cy="2785378"/>
          </a:xfrm>
          <a:prstGeom prst="rect">
            <a:avLst/>
          </a:prstGeom>
          <a:noFill/>
        </p:spPr>
        <p:txBody>
          <a:bodyPr wrap="square" rtlCol="0">
            <a:spAutoFit/>
          </a:bodyPr>
          <a:lstStyle/>
          <a:p>
            <a:pPr>
              <a:spcAft>
                <a:spcPts val="600"/>
              </a:spcAft>
            </a:pPr>
            <a:r>
              <a:rPr lang="en-GB" sz="2000" dirty="0"/>
              <a:t>TRO</a:t>
            </a:r>
          </a:p>
          <a:p>
            <a:pPr>
              <a:spcAft>
                <a:spcPts val="600"/>
              </a:spcAft>
            </a:pPr>
            <a:r>
              <a:rPr lang="en-GB" sz="2000" dirty="0"/>
              <a:t>Following 3 phases of consultation the existing (Phase 1) TRO was signed off in August 2023.  To be implemented w/c 24</a:t>
            </a:r>
            <a:r>
              <a:rPr lang="en-GB" sz="2000" baseline="30000" dirty="0"/>
              <a:t>th</a:t>
            </a:r>
            <a:r>
              <a:rPr lang="en-GB" sz="2000" dirty="0"/>
              <a:t> June 2024 weather permitting by Ringway.</a:t>
            </a:r>
          </a:p>
          <a:p>
            <a:pPr>
              <a:spcAft>
                <a:spcPts val="600"/>
              </a:spcAft>
            </a:pPr>
            <a:r>
              <a:rPr lang="en-GB" sz="2000" dirty="0"/>
              <a:t>NOTE: Currently visitors (foreign and domestic) are ignoring yellow lines and are seeing no / limited enforcement.  Adequate enforcement will manage this on the day but needs to be constant / more regular. Current lines are worn away and in the interim cones have been applied to prevent illegal parking, but this is only a temporary expedient.</a:t>
            </a:r>
          </a:p>
          <a:p>
            <a:pPr>
              <a:spcAft>
                <a:spcPts val="600"/>
              </a:spcAft>
            </a:pPr>
            <a:r>
              <a:rPr lang="en-GB" sz="2000" dirty="0"/>
              <a:t>Review provisions for resident parking at school/village hall? Resident permits?</a:t>
            </a:r>
          </a:p>
        </p:txBody>
      </p:sp>
      <p:graphicFrame>
        <p:nvGraphicFramePr>
          <p:cNvPr id="4" name="Table 3">
            <a:extLst>
              <a:ext uri="{FF2B5EF4-FFF2-40B4-BE49-F238E27FC236}">
                <a16:creationId xmlns:a16="http://schemas.microsoft.com/office/drawing/2014/main" id="{EC18F453-5757-67F4-7159-D8065295622D}"/>
              </a:ext>
            </a:extLst>
          </p:cNvPr>
          <p:cNvGraphicFramePr>
            <a:graphicFrameLocks noGrp="1"/>
          </p:cNvGraphicFramePr>
          <p:nvPr>
            <p:extLst>
              <p:ext uri="{D42A27DB-BD31-4B8C-83A1-F6EECF244321}">
                <p14:modId xmlns:p14="http://schemas.microsoft.com/office/powerpoint/2010/main" val="4061722196"/>
              </p:ext>
            </p:extLst>
          </p:nvPr>
        </p:nvGraphicFramePr>
        <p:xfrm>
          <a:off x="572523" y="3392790"/>
          <a:ext cx="10881360" cy="3488749"/>
        </p:xfrm>
        <a:graphic>
          <a:graphicData uri="http://schemas.openxmlformats.org/drawingml/2006/table">
            <a:tbl>
              <a:tblPr firstRow="1" bandRow="1">
                <a:tableStyleId>{21E4AEA4-8DFA-4A89-87EB-49C32662AFE0}</a:tableStyleId>
              </a:tblPr>
              <a:tblGrid>
                <a:gridCol w="3863675">
                  <a:extLst>
                    <a:ext uri="{9D8B030D-6E8A-4147-A177-3AD203B41FA5}">
                      <a16:colId xmlns:a16="http://schemas.microsoft.com/office/drawing/2014/main" val="2480874352"/>
                    </a:ext>
                  </a:extLst>
                </a:gridCol>
                <a:gridCol w="1276539">
                  <a:extLst>
                    <a:ext uri="{9D8B030D-6E8A-4147-A177-3AD203B41FA5}">
                      <a16:colId xmlns:a16="http://schemas.microsoft.com/office/drawing/2014/main" val="2944042970"/>
                    </a:ext>
                  </a:extLst>
                </a:gridCol>
                <a:gridCol w="724277">
                  <a:extLst>
                    <a:ext uri="{9D8B030D-6E8A-4147-A177-3AD203B41FA5}">
                      <a16:colId xmlns:a16="http://schemas.microsoft.com/office/drawing/2014/main" val="1755185795"/>
                    </a:ext>
                  </a:extLst>
                </a:gridCol>
                <a:gridCol w="1801639">
                  <a:extLst>
                    <a:ext uri="{9D8B030D-6E8A-4147-A177-3AD203B41FA5}">
                      <a16:colId xmlns:a16="http://schemas.microsoft.com/office/drawing/2014/main" val="71644989"/>
                    </a:ext>
                  </a:extLst>
                </a:gridCol>
                <a:gridCol w="3215230">
                  <a:extLst>
                    <a:ext uri="{9D8B030D-6E8A-4147-A177-3AD203B41FA5}">
                      <a16:colId xmlns:a16="http://schemas.microsoft.com/office/drawing/2014/main" val="731097690"/>
                    </a:ext>
                  </a:extLst>
                </a:gridCol>
              </a:tblGrid>
              <a:tr h="654109">
                <a:tc>
                  <a:txBody>
                    <a:bodyPr/>
                    <a:lstStyle/>
                    <a:p>
                      <a:r>
                        <a:rPr lang="en-GB" dirty="0"/>
                        <a:t>Actions</a:t>
                      </a:r>
                    </a:p>
                  </a:txBody>
                  <a:tcPr/>
                </a:tc>
                <a:tc>
                  <a:txBody>
                    <a:bodyPr/>
                    <a:lstStyle/>
                    <a:p>
                      <a:r>
                        <a:rPr lang="en-GB" dirty="0"/>
                        <a:t>Status</a:t>
                      </a:r>
                    </a:p>
                  </a:txBody>
                  <a:tcPr/>
                </a:tc>
                <a:tc>
                  <a:txBody>
                    <a:bodyPr/>
                    <a:lstStyle/>
                    <a:p>
                      <a:r>
                        <a:rPr lang="en-GB" dirty="0"/>
                        <a:t>By Who</a:t>
                      </a:r>
                    </a:p>
                  </a:txBody>
                  <a:tcPr/>
                </a:tc>
                <a:tc>
                  <a:txBody>
                    <a:bodyPr/>
                    <a:lstStyle/>
                    <a:p>
                      <a:r>
                        <a:rPr lang="en-GB" dirty="0"/>
                        <a:t>By When</a:t>
                      </a:r>
                    </a:p>
                  </a:txBody>
                  <a:tcPr/>
                </a:tc>
                <a:tc>
                  <a:txBody>
                    <a:bodyPr/>
                    <a:lstStyle/>
                    <a:p>
                      <a:r>
                        <a:rPr lang="en-GB" dirty="0"/>
                        <a:t>Notes</a:t>
                      </a:r>
                    </a:p>
                  </a:txBody>
                  <a:tcPr/>
                </a:tc>
                <a:extLst>
                  <a:ext uri="{0D108BD9-81ED-4DB2-BD59-A6C34878D82A}">
                    <a16:rowId xmlns:a16="http://schemas.microsoft.com/office/drawing/2014/main" val="704668360"/>
                  </a:ext>
                </a:extLst>
              </a:tr>
              <a:tr h="0">
                <a:tc>
                  <a:txBody>
                    <a:bodyPr/>
                    <a:lstStyle/>
                    <a:p>
                      <a:r>
                        <a:rPr lang="en-GB" dirty="0">
                          <a:solidFill>
                            <a:schemeClr val="tx1"/>
                          </a:solidFill>
                        </a:rPr>
                        <a:t>Confirm date for implementation of TRO with GCC / implement</a:t>
                      </a:r>
                    </a:p>
                  </a:txBody>
                  <a:tcPr/>
                </a:tc>
                <a:tc>
                  <a:txBody>
                    <a:bodyPr/>
                    <a:lstStyle/>
                    <a:p>
                      <a:r>
                        <a:rPr lang="en-GB" dirty="0">
                          <a:solidFill>
                            <a:schemeClr val="tx1"/>
                          </a:solidFill>
                        </a:rPr>
                        <a:t>In progress</a:t>
                      </a:r>
                    </a:p>
                    <a:p>
                      <a:endParaRPr lang="en-GB" dirty="0">
                        <a:solidFill>
                          <a:schemeClr val="tx1"/>
                        </a:solidFill>
                      </a:endParaRPr>
                    </a:p>
                  </a:txBody>
                  <a:tcPr>
                    <a:solidFill>
                      <a:srgbClr val="00B050"/>
                    </a:solidFill>
                  </a:tcPr>
                </a:tc>
                <a:tc>
                  <a:txBody>
                    <a:bodyPr/>
                    <a:lstStyle/>
                    <a:p>
                      <a:r>
                        <a:rPr lang="en-GB" dirty="0">
                          <a:solidFill>
                            <a:schemeClr val="tx1"/>
                          </a:solidFill>
                        </a:rPr>
                        <a:t>BPC</a:t>
                      </a:r>
                    </a:p>
                  </a:txBody>
                  <a:tcPr/>
                </a:tc>
                <a:tc>
                  <a:txBody>
                    <a:bodyPr/>
                    <a:lstStyle/>
                    <a:p>
                      <a:r>
                        <a:rPr lang="en-GB" dirty="0">
                          <a:solidFill>
                            <a:schemeClr val="tx1"/>
                          </a:solidFill>
                        </a:rPr>
                        <a:t>June 2024 / Q2 ’24 Short Term</a:t>
                      </a:r>
                    </a:p>
                  </a:txBody>
                  <a:tcPr/>
                </a:tc>
                <a:tc>
                  <a:txBody>
                    <a:bodyPr/>
                    <a:lstStyle/>
                    <a:p>
                      <a:r>
                        <a:rPr lang="en-GB" dirty="0">
                          <a:solidFill>
                            <a:schemeClr val="tx1"/>
                          </a:solidFill>
                        </a:rPr>
                        <a:t>Confirmed w/c 24</a:t>
                      </a:r>
                      <a:r>
                        <a:rPr lang="en-GB" baseline="30000" dirty="0">
                          <a:solidFill>
                            <a:schemeClr val="tx1"/>
                          </a:solidFill>
                        </a:rPr>
                        <a:t>th</a:t>
                      </a:r>
                      <a:r>
                        <a:rPr lang="en-GB" dirty="0">
                          <a:solidFill>
                            <a:schemeClr val="tx1"/>
                          </a:solidFill>
                        </a:rPr>
                        <a:t> June 2024 weather permitting by Ringway</a:t>
                      </a:r>
                    </a:p>
                  </a:txBody>
                  <a:tcPr/>
                </a:tc>
                <a:extLst>
                  <a:ext uri="{0D108BD9-81ED-4DB2-BD59-A6C34878D82A}">
                    <a16:rowId xmlns:a16="http://schemas.microsoft.com/office/drawing/2014/main" val="2016592724"/>
                  </a:ext>
                </a:extLst>
              </a:tr>
              <a:tr h="370840">
                <a:tc>
                  <a:txBody>
                    <a:bodyPr/>
                    <a:lstStyle/>
                    <a:p>
                      <a:r>
                        <a:rPr lang="en-GB" dirty="0">
                          <a:solidFill>
                            <a:schemeClr val="tx1"/>
                          </a:solidFill>
                        </a:rPr>
                        <a:t>Progress Phase 2 TRO for ANPR at Swan Bridge and conversion of carpark opposite Trout Farm to cars only</a:t>
                      </a:r>
                    </a:p>
                  </a:txBody>
                  <a:tcPr/>
                </a:tc>
                <a:tc>
                  <a:txBody>
                    <a:bodyPr/>
                    <a:lstStyle/>
                    <a:p>
                      <a:r>
                        <a:rPr lang="en-GB" dirty="0">
                          <a:solidFill>
                            <a:schemeClr val="tx1"/>
                          </a:solidFill>
                        </a:rPr>
                        <a:t>In progress</a:t>
                      </a:r>
                    </a:p>
                  </a:txBody>
                  <a:tcPr>
                    <a:solidFill>
                      <a:srgbClr val="FFC000"/>
                    </a:solidFill>
                  </a:tcPr>
                </a:tc>
                <a:tc>
                  <a:txBody>
                    <a:bodyPr/>
                    <a:lstStyle/>
                    <a:p>
                      <a:r>
                        <a:rPr lang="en-GB" dirty="0">
                          <a:solidFill>
                            <a:schemeClr val="tx1"/>
                          </a:solidFill>
                        </a:rPr>
                        <a:t>BPC</a:t>
                      </a:r>
                    </a:p>
                  </a:txBody>
                  <a:tcPr/>
                </a:tc>
                <a:tc>
                  <a:txBody>
                    <a:bodyPr/>
                    <a:lstStyle/>
                    <a:p>
                      <a:r>
                        <a:rPr lang="en-GB" dirty="0">
                          <a:solidFill>
                            <a:schemeClr val="tx1"/>
                          </a:solidFill>
                        </a:rPr>
                        <a:t>Q2 2024</a:t>
                      </a:r>
                    </a:p>
                    <a:p>
                      <a:r>
                        <a:rPr lang="en-GB" dirty="0">
                          <a:solidFill>
                            <a:schemeClr val="tx1"/>
                          </a:solidFill>
                        </a:rPr>
                        <a:t>Short Term</a:t>
                      </a:r>
                    </a:p>
                  </a:txBody>
                  <a:tcPr/>
                </a:tc>
                <a:tc>
                  <a:txBody>
                    <a:bodyPr/>
                    <a:lstStyle/>
                    <a:p>
                      <a:r>
                        <a:rPr lang="en-GB" dirty="0">
                          <a:solidFill>
                            <a:schemeClr val="tx1"/>
                          </a:solidFill>
                        </a:rPr>
                        <a:t>TRO required to gain community approval for weight monitoring and change carpark</a:t>
                      </a:r>
                    </a:p>
                  </a:txBody>
                  <a:tcPr/>
                </a:tc>
                <a:extLst>
                  <a:ext uri="{0D108BD9-81ED-4DB2-BD59-A6C34878D82A}">
                    <a16:rowId xmlns:a16="http://schemas.microsoft.com/office/drawing/2014/main" val="1924694888"/>
                  </a:ext>
                </a:extLst>
              </a:tr>
              <a:tr h="370840">
                <a:tc>
                  <a:txBody>
                    <a:bodyPr/>
                    <a:lstStyle/>
                    <a:p>
                      <a:r>
                        <a:rPr lang="en-GB" dirty="0">
                          <a:solidFill>
                            <a:schemeClr val="tx1"/>
                          </a:solidFill>
                        </a:rPr>
                        <a:t>Agree TRO for ANPR at Swan Bridge / carpark conversion</a:t>
                      </a:r>
                    </a:p>
                  </a:txBody>
                  <a:tcPr/>
                </a:tc>
                <a:tc>
                  <a:txBody>
                    <a:bodyPr/>
                    <a:lstStyle/>
                    <a:p>
                      <a:r>
                        <a:rPr lang="en-GB" dirty="0">
                          <a:solidFill>
                            <a:schemeClr val="tx1"/>
                          </a:solidFill>
                        </a:rPr>
                        <a:t>Not Started</a:t>
                      </a:r>
                    </a:p>
                  </a:txBody>
                  <a:tcPr>
                    <a:solidFill>
                      <a:srgbClr val="FF0000"/>
                    </a:solidFill>
                  </a:tcPr>
                </a:tc>
                <a:tc>
                  <a:txBody>
                    <a:bodyPr/>
                    <a:lstStyle/>
                    <a:p>
                      <a:r>
                        <a:rPr lang="en-GB" dirty="0">
                          <a:solidFill>
                            <a:schemeClr val="tx1"/>
                          </a:solidFill>
                        </a:rPr>
                        <a:t>BPC</a:t>
                      </a:r>
                    </a:p>
                  </a:txBody>
                  <a:tcPr/>
                </a:tc>
                <a:tc>
                  <a:txBody>
                    <a:bodyPr/>
                    <a:lstStyle/>
                    <a:p>
                      <a:r>
                        <a:rPr lang="en-GB" dirty="0">
                          <a:solidFill>
                            <a:schemeClr val="tx1"/>
                          </a:solidFill>
                        </a:rPr>
                        <a:t>Q3/4 2024 Short Term</a:t>
                      </a:r>
                    </a:p>
                  </a:txBody>
                  <a:tcPr/>
                </a:tc>
                <a:tc>
                  <a:txBody>
                    <a:bodyPr/>
                    <a:lstStyle/>
                    <a:p>
                      <a:endParaRPr lang="en-GB" dirty="0">
                        <a:solidFill>
                          <a:schemeClr val="tx1"/>
                        </a:solidFill>
                      </a:endParaRPr>
                    </a:p>
                  </a:txBody>
                  <a:tcPr/>
                </a:tc>
                <a:extLst>
                  <a:ext uri="{0D108BD9-81ED-4DB2-BD59-A6C34878D82A}">
                    <a16:rowId xmlns:a16="http://schemas.microsoft.com/office/drawing/2014/main" val="2836692044"/>
                  </a:ext>
                </a:extLst>
              </a:tr>
              <a:tr h="370840">
                <a:tc>
                  <a:txBody>
                    <a:bodyPr/>
                    <a:lstStyle/>
                    <a:p>
                      <a:r>
                        <a:rPr lang="en-GB" dirty="0">
                          <a:solidFill>
                            <a:schemeClr val="tx1"/>
                          </a:solidFill>
                        </a:rPr>
                        <a:t>Review Resident Permits</a:t>
                      </a:r>
                    </a:p>
                  </a:txBody>
                  <a:tcPr/>
                </a:tc>
                <a:tc>
                  <a:txBody>
                    <a:bodyPr/>
                    <a:lstStyle/>
                    <a:p>
                      <a:r>
                        <a:rPr lang="en-GB" dirty="0">
                          <a:solidFill>
                            <a:schemeClr val="tx1"/>
                          </a:solidFill>
                        </a:rPr>
                        <a:t>Not started</a:t>
                      </a:r>
                    </a:p>
                  </a:txBody>
                  <a:tcPr>
                    <a:solidFill>
                      <a:srgbClr val="FF0000"/>
                    </a:solidFill>
                  </a:tcPr>
                </a:tc>
                <a:tc>
                  <a:txBody>
                    <a:bodyPr/>
                    <a:lstStyle/>
                    <a:p>
                      <a:r>
                        <a:rPr lang="en-GB" dirty="0">
                          <a:solidFill>
                            <a:schemeClr val="tx1"/>
                          </a:solidFill>
                        </a:rPr>
                        <a:t>BPC</a:t>
                      </a:r>
                    </a:p>
                  </a:txBody>
                  <a:tcPr/>
                </a:tc>
                <a:tc>
                  <a:txBody>
                    <a:bodyPr/>
                    <a:lstStyle/>
                    <a:p>
                      <a:r>
                        <a:rPr lang="en-GB" dirty="0">
                          <a:solidFill>
                            <a:schemeClr val="tx1"/>
                          </a:solidFill>
                        </a:rPr>
                        <a:t>2025 Long Term</a:t>
                      </a:r>
                    </a:p>
                  </a:txBody>
                  <a:tcPr/>
                </a:tc>
                <a:tc>
                  <a:txBody>
                    <a:bodyPr/>
                    <a:lstStyle/>
                    <a:p>
                      <a:r>
                        <a:rPr lang="en-GB" dirty="0">
                          <a:solidFill>
                            <a:schemeClr val="tx1"/>
                          </a:solidFill>
                        </a:rPr>
                        <a:t>Need to establish viability and costs</a:t>
                      </a:r>
                    </a:p>
                  </a:txBody>
                  <a:tcPr/>
                </a:tc>
                <a:extLst>
                  <a:ext uri="{0D108BD9-81ED-4DB2-BD59-A6C34878D82A}">
                    <a16:rowId xmlns:a16="http://schemas.microsoft.com/office/drawing/2014/main" val="2323420651"/>
                  </a:ext>
                </a:extLst>
              </a:tr>
            </a:tbl>
          </a:graphicData>
        </a:graphic>
      </p:graphicFrame>
    </p:spTree>
    <p:extLst>
      <p:ext uri="{BB962C8B-B14F-4D97-AF65-F5344CB8AC3E}">
        <p14:creationId xmlns:p14="http://schemas.microsoft.com/office/powerpoint/2010/main" val="3257731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A349C-626B-B90D-9010-638A3E350534}"/>
              </a:ext>
            </a:extLst>
          </p:cNvPr>
          <p:cNvSpPr>
            <a:spLocks noGrp="1"/>
          </p:cNvSpPr>
          <p:nvPr>
            <p:ph type="ctrTitle"/>
          </p:nvPr>
        </p:nvSpPr>
        <p:spPr/>
        <p:txBody>
          <a:bodyPr/>
          <a:lstStyle/>
          <a:p>
            <a:r>
              <a:rPr lang="en-GB" dirty="0"/>
              <a:t>enforcement</a:t>
            </a:r>
          </a:p>
        </p:txBody>
      </p:sp>
    </p:spTree>
    <p:extLst>
      <p:ext uri="{BB962C8B-B14F-4D97-AF65-F5344CB8AC3E}">
        <p14:creationId xmlns:p14="http://schemas.microsoft.com/office/powerpoint/2010/main" val="571447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888F5B32-3FA7-747D-ADD5-68E561348719}"/>
              </a:ext>
            </a:extLst>
          </p:cNvPr>
          <p:cNvGraphicFramePr/>
          <p:nvPr/>
        </p:nvGraphicFramePr>
        <p:xfrm>
          <a:off x="822960" y="2114490"/>
          <a:ext cx="2560320" cy="3901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a:extLst>
              <a:ext uri="{FF2B5EF4-FFF2-40B4-BE49-F238E27FC236}">
                <a16:creationId xmlns:a16="http://schemas.microsoft.com/office/drawing/2014/main" id="{04975784-B26A-6CE7-250A-8057342D41FA}"/>
              </a:ext>
            </a:extLst>
          </p:cNvPr>
          <p:cNvGraphicFramePr/>
          <p:nvPr>
            <p:extLst>
              <p:ext uri="{D42A27DB-BD31-4B8C-83A1-F6EECF244321}">
                <p14:modId xmlns:p14="http://schemas.microsoft.com/office/powerpoint/2010/main" val="246927445"/>
              </p:ext>
            </p:extLst>
          </p:nvPr>
        </p:nvGraphicFramePr>
        <p:xfrm>
          <a:off x="2032000" y="842070"/>
          <a:ext cx="8128000"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Display 5">
            <a:extLst>
              <a:ext uri="{FF2B5EF4-FFF2-40B4-BE49-F238E27FC236}">
                <a16:creationId xmlns:a16="http://schemas.microsoft.com/office/drawing/2014/main" id="{A5CBC1BA-DD68-B2E9-1E4C-D7F7CD136CE8}"/>
              </a:ext>
            </a:extLst>
          </p:cNvPr>
          <p:cNvSpPr/>
          <p:nvPr/>
        </p:nvSpPr>
        <p:spPr>
          <a:xfrm>
            <a:off x="10024335" y="3835713"/>
            <a:ext cx="1970442" cy="1829981"/>
          </a:xfrm>
          <a:prstGeom prst="flowChartDispla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Private Enforcement by Parish Council</a:t>
            </a:r>
          </a:p>
          <a:p>
            <a:pPr algn="ctr"/>
            <a:endParaRPr lang="en-GB" sz="1400" dirty="0"/>
          </a:p>
          <a:p>
            <a:pPr algn="ctr"/>
            <a:r>
              <a:rPr lang="en-GB" sz="1400" dirty="0"/>
              <a:t>Divert funding to Parish Council</a:t>
            </a:r>
          </a:p>
        </p:txBody>
      </p:sp>
      <p:sp>
        <p:nvSpPr>
          <p:cNvPr id="7" name="Display 6">
            <a:extLst>
              <a:ext uri="{FF2B5EF4-FFF2-40B4-BE49-F238E27FC236}">
                <a16:creationId xmlns:a16="http://schemas.microsoft.com/office/drawing/2014/main" id="{0283C324-F2CF-3778-D6E2-D76CE92EA52F}"/>
              </a:ext>
            </a:extLst>
          </p:cNvPr>
          <p:cNvSpPr/>
          <p:nvPr/>
        </p:nvSpPr>
        <p:spPr>
          <a:xfrm rot="10800000" flipV="1">
            <a:off x="197223" y="3835713"/>
            <a:ext cx="1970442" cy="1829981"/>
          </a:xfrm>
          <a:prstGeom prst="flowChartDispla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Funding for dedicated parking areas?</a:t>
            </a:r>
          </a:p>
        </p:txBody>
      </p:sp>
      <p:sp>
        <p:nvSpPr>
          <p:cNvPr id="8" name="Display 7">
            <a:extLst>
              <a:ext uri="{FF2B5EF4-FFF2-40B4-BE49-F238E27FC236}">
                <a16:creationId xmlns:a16="http://schemas.microsoft.com/office/drawing/2014/main" id="{4658A999-95C4-0967-F045-9861076BAA3D}"/>
              </a:ext>
            </a:extLst>
          </p:cNvPr>
          <p:cNvSpPr/>
          <p:nvPr/>
        </p:nvSpPr>
        <p:spPr>
          <a:xfrm>
            <a:off x="10024335" y="1295116"/>
            <a:ext cx="1970442" cy="1829981"/>
          </a:xfrm>
          <a:prstGeom prst="flowChartDispla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Funded by enforcement</a:t>
            </a:r>
          </a:p>
        </p:txBody>
      </p:sp>
      <p:sp>
        <p:nvSpPr>
          <p:cNvPr id="2" name="TextBox 1">
            <a:extLst>
              <a:ext uri="{FF2B5EF4-FFF2-40B4-BE49-F238E27FC236}">
                <a16:creationId xmlns:a16="http://schemas.microsoft.com/office/drawing/2014/main" id="{CC150FCD-0312-B8E0-8FE4-A25DDB16A526}"/>
              </a:ext>
            </a:extLst>
          </p:cNvPr>
          <p:cNvSpPr txBox="1"/>
          <p:nvPr/>
        </p:nvSpPr>
        <p:spPr>
          <a:xfrm>
            <a:off x="487680" y="441960"/>
            <a:ext cx="5608320" cy="400110"/>
          </a:xfrm>
          <a:prstGeom prst="rect">
            <a:avLst/>
          </a:prstGeom>
          <a:noFill/>
        </p:spPr>
        <p:txBody>
          <a:bodyPr wrap="square" rtlCol="0">
            <a:spAutoFit/>
          </a:bodyPr>
          <a:lstStyle/>
          <a:p>
            <a:pPr>
              <a:spcAft>
                <a:spcPts val="600"/>
              </a:spcAft>
            </a:pPr>
            <a:r>
              <a:rPr lang="en-GB" sz="2000" dirty="0"/>
              <a:t>2. ENFORCEMENT</a:t>
            </a:r>
          </a:p>
        </p:txBody>
      </p:sp>
      <p:sp>
        <p:nvSpPr>
          <p:cNvPr id="9" name="Display 8">
            <a:extLst>
              <a:ext uri="{FF2B5EF4-FFF2-40B4-BE49-F238E27FC236}">
                <a16:creationId xmlns:a16="http://schemas.microsoft.com/office/drawing/2014/main" id="{7D2EC59C-B2F3-1E42-51BB-7E8DE05AC50A}"/>
              </a:ext>
            </a:extLst>
          </p:cNvPr>
          <p:cNvSpPr/>
          <p:nvPr/>
        </p:nvSpPr>
        <p:spPr>
          <a:xfrm rot="10800000" flipV="1">
            <a:off x="197223" y="1242180"/>
            <a:ext cx="1970442" cy="1829981"/>
          </a:xfrm>
          <a:prstGeom prst="flowChartDispla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Immediate action required…but why should Parish pay! Recharge?</a:t>
            </a:r>
          </a:p>
        </p:txBody>
      </p:sp>
    </p:spTree>
    <p:extLst>
      <p:ext uri="{BB962C8B-B14F-4D97-AF65-F5344CB8AC3E}">
        <p14:creationId xmlns:p14="http://schemas.microsoft.com/office/powerpoint/2010/main" val="2741332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265BF2-56CA-4770-8ADB-6A863FF4994E}"/>
              </a:ext>
            </a:extLst>
          </p:cNvPr>
          <p:cNvSpPr txBox="1"/>
          <p:nvPr/>
        </p:nvSpPr>
        <p:spPr>
          <a:xfrm>
            <a:off x="487679" y="441960"/>
            <a:ext cx="11599545" cy="3185487"/>
          </a:xfrm>
          <a:prstGeom prst="rect">
            <a:avLst/>
          </a:prstGeom>
          <a:noFill/>
        </p:spPr>
        <p:txBody>
          <a:bodyPr wrap="square" rtlCol="0">
            <a:spAutoFit/>
          </a:bodyPr>
          <a:lstStyle/>
          <a:p>
            <a:pPr>
              <a:spcAft>
                <a:spcPts val="600"/>
              </a:spcAft>
            </a:pPr>
            <a:r>
              <a:rPr lang="en-GB" sz="2000" dirty="0"/>
              <a:t>ENFORCEMENT</a:t>
            </a:r>
          </a:p>
          <a:p>
            <a:pPr>
              <a:spcAft>
                <a:spcPts val="600"/>
              </a:spcAft>
            </a:pPr>
            <a:r>
              <a:rPr lang="en-GB" sz="2000" dirty="0"/>
              <a:t>Some limited enforcement but this is only dealing with the issue at a specific point-in-time. Gloucestershire County Council or Police should be more regularly and systematically enforcing parking in Bibury. It is revenue generating and will help stop anti-social / illegal parking. Unlikely that we will get much more than token enforcement as GCC and Police under resourced and under-funded.</a:t>
            </a:r>
          </a:p>
          <a:p>
            <a:pPr>
              <a:spcAft>
                <a:spcPts val="600"/>
              </a:spcAft>
            </a:pPr>
            <a:endParaRPr lang="en-GB" sz="800" dirty="0"/>
          </a:p>
          <a:p>
            <a:pPr>
              <a:spcAft>
                <a:spcPts val="600"/>
              </a:spcAft>
            </a:pPr>
            <a:r>
              <a:rPr lang="en-GB" sz="2000" dirty="0"/>
              <a:t>Alternative is to engage with Private Parking Enforcement. Cost is c.£22 per hour. This could be self-funding and revenue generating to help repair village and provide amenities.</a:t>
            </a:r>
          </a:p>
          <a:p>
            <a:pPr>
              <a:spcAft>
                <a:spcPts val="600"/>
              </a:spcAft>
            </a:pPr>
            <a:endParaRPr lang="en-GB" sz="800" dirty="0"/>
          </a:p>
          <a:p>
            <a:pPr>
              <a:spcAft>
                <a:spcPts val="600"/>
              </a:spcAft>
            </a:pPr>
            <a:r>
              <a:rPr lang="en-GB" sz="2000" dirty="0"/>
              <a:t>Is there an ability to allow residents to send in photos for Police / Private enforcement to raise penalties?</a:t>
            </a:r>
          </a:p>
        </p:txBody>
      </p:sp>
      <p:graphicFrame>
        <p:nvGraphicFramePr>
          <p:cNvPr id="4" name="Table 3">
            <a:extLst>
              <a:ext uri="{FF2B5EF4-FFF2-40B4-BE49-F238E27FC236}">
                <a16:creationId xmlns:a16="http://schemas.microsoft.com/office/drawing/2014/main" id="{CD95D87E-16B9-9759-A604-839A831E31BC}"/>
              </a:ext>
            </a:extLst>
          </p:cNvPr>
          <p:cNvGraphicFramePr>
            <a:graphicFrameLocks noGrp="1"/>
          </p:cNvGraphicFramePr>
          <p:nvPr>
            <p:extLst>
              <p:ext uri="{D42A27DB-BD31-4B8C-83A1-F6EECF244321}">
                <p14:modId xmlns:p14="http://schemas.microsoft.com/office/powerpoint/2010/main" val="2922965213"/>
              </p:ext>
            </p:extLst>
          </p:nvPr>
        </p:nvGraphicFramePr>
        <p:xfrm>
          <a:off x="572521" y="3583346"/>
          <a:ext cx="11285221" cy="3235960"/>
        </p:xfrm>
        <a:graphic>
          <a:graphicData uri="http://schemas.openxmlformats.org/drawingml/2006/table">
            <a:tbl>
              <a:tblPr firstRow="1" bandRow="1">
                <a:tableStyleId>{21E4AEA4-8DFA-4A89-87EB-49C32662AFE0}</a:tableStyleId>
              </a:tblPr>
              <a:tblGrid>
                <a:gridCol w="3298143">
                  <a:extLst>
                    <a:ext uri="{9D8B030D-6E8A-4147-A177-3AD203B41FA5}">
                      <a16:colId xmlns:a16="http://schemas.microsoft.com/office/drawing/2014/main" val="2480874352"/>
                    </a:ext>
                  </a:extLst>
                </a:gridCol>
                <a:gridCol w="1215946">
                  <a:extLst>
                    <a:ext uri="{9D8B030D-6E8A-4147-A177-3AD203B41FA5}">
                      <a16:colId xmlns:a16="http://schemas.microsoft.com/office/drawing/2014/main" val="2944042970"/>
                    </a:ext>
                  </a:extLst>
                </a:gridCol>
                <a:gridCol w="993680">
                  <a:extLst>
                    <a:ext uri="{9D8B030D-6E8A-4147-A177-3AD203B41FA5}">
                      <a16:colId xmlns:a16="http://schemas.microsoft.com/office/drawing/2014/main" val="1755185795"/>
                    </a:ext>
                  </a:extLst>
                </a:gridCol>
                <a:gridCol w="1564848">
                  <a:extLst>
                    <a:ext uri="{9D8B030D-6E8A-4147-A177-3AD203B41FA5}">
                      <a16:colId xmlns:a16="http://schemas.microsoft.com/office/drawing/2014/main" val="71644989"/>
                    </a:ext>
                  </a:extLst>
                </a:gridCol>
                <a:gridCol w="4212604">
                  <a:extLst>
                    <a:ext uri="{9D8B030D-6E8A-4147-A177-3AD203B41FA5}">
                      <a16:colId xmlns:a16="http://schemas.microsoft.com/office/drawing/2014/main" val="731097690"/>
                    </a:ext>
                  </a:extLst>
                </a:gridCol>
              </a:tblGrid>
              <a:tr h="370840">
                <a:tc>
                  <a:txBody>
                    <a:bodyPr/>
                    <a:lstStyle/>
                    <a:p>
                      <a:r>
                        <a:rPr lang="en-GB" sz="1600" dirty="0"/>
                        <a:t>Actions</a:t>
                      </a:r>
                    </a:p>
                  </a:txBody>
                  <a:tcPr/>
                </a:tc>
                <a:tc>
                  <a:txBody>
                    <a:bodyPr/>
                    <a:lstStyle/>
                    <a:p>
                      <a:r>
                        <a:rPr lang="en-GB" sz="1600" dirty="0"/>
                        <a:t>Status</a:t>
                      </a:r>
                    </a:p>
                  </a:txBody>
                  <a:tcPr/>
                </a:tc>
                <a:tc>
                  <a:txBody>
                    <a:bodyPr/>
                    <a:lstStyle/>
                    <a:p>
                      <a:r>
                        <a:rPr lang="en-GB" sz="1600" dirty="0"/>
                        <a:t>By Who</a:t>
                      </a:r>
                    </a:p>
                  </a:txBody>
                  <a:tcPr/>
                </a:tc>
                <a:tc>
                  <a:txBody>
                    <a:bodyPr/>
                    <a:lstStyle/>
                    <a:p>
                      <a:r>
                        <a:rPr lang="en-GB" sz="1600" dirty="0"/>
                        <a:t>By When</a:t>
                      </a:r>
                    </a:p>
                  </a:txBody>
                  <a:tcPr/>
                </a:tc>
                <a:tc>
                  <a:txBody>
                    <a:bodyPr/>
                    <a:lstStyle/>
                    <a:p>
                      <a:r>
                        <a:rPr lang="en-GB" sz="1600" dirty="0"/>
                        <a:t>Notes</a:t>
                      </a:r>
                    </a:p>
                  </a:txBody>
                  <a:tcPr/>
                </a:tc>
                <a:extLst>
                  <a:ext uri="{0D108BD9-81ED-4DB2-BD59-A6C34878D82A}">
                    <a16:rowId xmlns:a16="http://schemas.microsoft.com/office/drawing/2014/main" val="704668360"/>
                  </a:ext>
                </a:extLst>
              </a:tr>
              <a:tr h="370840">
                <a:tc>
                  <a:txBody>
                    <a:bodyPr/>
                    <a:lstStyle/>
                    <a:p>
                      <a:r>
                        <a:rPr lang="en-GB" sz="1600" dirty="0">
                          <a:solidFill>
                            <a:schemeClr val="tx1"/>
                          </a:solidFill>
                        </a:rPr>
                        <a:t>Confirm what enforcement will be provided by GCC and Police - set minimum / guaranteed levels - implement</a:t>
                      </a:r>
                    </a:p>
                  </a:txBody>
                  <a:tcPr/>
                </a:tc>
                <a:tc>
                  <a:txBody>
                    <a:bodyPr/>
                    <a:lstStyle/>
                    <a:p>
                      <a:r>
                        <a:rPr lang="en-GB" sz="1600" dirty="0">
                          <a:solidFill>
                            <a:schemeClr val="tx1"/>
                          </a:solidFill>
                        </a:rPr>
                        <a:t>In progress</a:t>
                      </a:r>
                    </a:p>
                  </a:txBody>
                  <a:tcPr>
                    <a:solidFill>
                      <a:srgbClr val="FFC000"/>
                    </a:solidFill>
                  </a:tcPr>
                </a:tc>
                <a:tc>
                  <a:txBody>
                    <a:bodyPr/>
                    <a:lstStyle/>
                    <a:p>
                      <a:r>
                        <a:rPr lang="en-GB" sz="1600" dirty="0">
                          <a:solidFill>
                            <a:schemeClr val="tx1"/>
                          </a:solidFill>
                        </a:rPr>
                        <a:t>BPC</a:t>
                      </a:r>
                    </a:p>
                  </a:txBody>
                  <a:tcPr/>
                </a:tc>
                <a:tc>
                  <a:txBody>
                    <a:bodyPr/>
                    <a:lstStyle/>
                    <a:p>
                      <a:r>
                        <a:rPr lang="en-GB" sz="1600" dirty="0">
                          <a:solidFill>
                            <a:schemeClr val="tx1"/>
                          </a:solidFill>
                        </a:rPr>
                        <a:t>Q2 / 3 2024 Short Term</a:t>
                      </a:r>
                    </a:p>
                  </a:txBody>
                  <a:tcPr/>
                </a:tc>
                <a:tc>
                  <a:txBody>
                    <a:bodyPr/>
                    <a:lstStyle/>
                    <a:p>
                      <a:r>
                        <a:rPr lang="en-GB" sz="1600" dirty="0">
                          <a:solidFill>
                            <a:schemeClr val="tx1"/>
                          </a:solidFill>
                        </a:rPr>
                        <a:t>To be assessed post TRO implementation – Police, NSL </a:t>
                      </a:r>
                    </a:p>
                  </a:txBody>
                  <a:tcPr/>
                </a:tc>
                <a:extLst>
                  <a:ext uri="{0D108BD9-81ED-4DB2-BD59-A6C34878D82A}">
                    <a16:rowId xmlns:a16="http://schemas.microsoft.com/office/drawing/2014/main" val="2016592724"/>
                  </a:ext>
                </a:extLst>
              </a:tr>
              <a:tr h="0">
                <a:tc>
                  <a:txBody>
                    <a:bodyPr/>
                    <a:lstStyle/>
                    <a:p>
                      <a:r>
                        <a:rPr lang="en-GB" dirty="0">
                          <a:solidFill>
                            <a:schemeClr val="tx1"/>
                          </a:solidFill>
                        </a:rPr>
                        <a:t>ANPR at Swan Bridge</a:t>
                      </a:r>
                    </a:p>
                  </a:txBody>
                  <a:tcPr/>
                </a:tc>
                <a:tc>
                  <a:txBody>
                    <a:bodyPr/>
                    <a:lstStyle/>
                    <a:p>
                      <a:r>
                        <a:rPr lang="en-GB" dirty="0">
                          <a:solidFill>
                            <a:schemeClr val="tx1"/>
                          </a:solidFill>
                        </a:rPr>
                        <a:t>Not started</a:t>
                      </a:r>
                    </a:p>
                  </a:txBody>
                  <a:tcPr>
                    <a:solidFill>
                      <a:srgbClr val="FF0000"/>
                    </a:solidFill>
                  </a:tcPr>
                </a:tc>
                <a:tc>
                  <a:txBody>
                    <a:bodyPr/>
                    <a:lstStyle/>
                    <a:p>
                      <a:r>
                        <a:rPr lang="en-GB" dirty="0">
                          <a:solidFill>
                            <a:schemeClr val="tx1"/>
                          </a:solidFill>
                        </a:rPr>
                        <a:t>BPC</a:t>
                      </a:r>
                    </a:p>
                  </a:txBody>
                  <a:tcPr/>
                </a:tc>
                <a:tc>
                  <a:txBody>
                    <a:bodyPr/>
                    <a:lstStyle/>
                    <a:p>
                      <a:r>
                        <a:rPr lang="en-GB" dirty="0">
                          <a:solidFill>
                            <a:schemeClr val="tx1"/>
                          </a:solidFill>
                        </a:rPr>
                        <a:t>Q3/4 2024 Short Term</a:t>
                      </a:r>
                    </a:p>
                  </a:txBody>
                  <a:tcPr/>
                </a:tc>
                <a:tc>
                  <a:txBody>
                    <a:bodyPr/>
                    <a:lstStyle/>
                    <a:p>
                      <a:r>
                        <a:rPr lang="en-GB" sz="1600" dirty="0">
                          <a:solidFill>
                            <a:schemeClr val="tx1"/>
                          </a:solidFill>
                        </a:rPr>
                        <a:t>ANPR so that enforcement can be implemented / fines issued</a:t>
                      </a:r>
                    </a:p>
                  </a:txBody>
                  <a:tcPr/>
                </a:tc>
                <a:extLst>
                  <a:ext uri="{0D108BD9-81ED-4DB2-BD59-A6C34878D82A}">
                    <a16:rowId xmlns:a16="http://schemas.microsoft.com/office/drawing/2014/main" val="4286219548"/>
                  </a:ext>
                </a:extLst>
              </a:tr>
              <a:tr h="370840">
                <a:tc>
                  <a:txBody>
                    <a:bodyPr/>
                    <a:lstStyle/>
                    <a:p>
                      <a:r>
                        <a:rPr lang="en-GB" sz="1600" dirty="0">
                          <a:solidFill>
                            <a:schemeClr val="tx1"/>
                          </a:solidFill>
                        </a:rPr>
                        <a:t>Engage Private Contractors to enforce parking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rPr>
                        <a:t>Not Started</a:t>
                      </a:r>
                    </a:p>
                    <a:p>
                      <a:endParaRPr lang="en-GB" sz="1600" dirty="0">
                        <a:solidFill>
                          <a:schemeClr val="tx1"/>
                        </a:solidFill>
                      </a:endParaRPr>
                    </a:p>
                  </a:txBody>
                  <a:tcPr>
                    <a:solidFill>
                      <a:srgbClr val="FF0000"/>
                    </a:solidFill>
                  </a:tcPr>
                </a:tc>
                <a:tc>
                  <a:txBody>
                    <a:bodyPr/>
                    <a:lstStyle/>
                    <a:p>
                      <a:r>
                        <a:rPr lang="en-GB" sz="1600" dirty="0">
                          <a:solidFill>
                            <a:schemeClr val="tx1"/>
                          </a:solidFill>
                        </a:rPr>
                        <a:t>BPC</a:t>
                      </a:r>
                    </a:p>
                  </a:txBody>
                  <a:tcPr/>
                </a:tc>
                <a:tc>
                  <a:txBody>
                    <a:bodyPr/>
                    <a:lstStyle/>
                    <a:p>
                      <a:r>
                        <a:rPr lang="en-GB" sz="1600" dirty="0">
                          <a:solidFill>
                            <a:schemeClr val="tx1"/>
                          </a:solidFill>
                        </a:rPr>
                        <a:t>From Q4 2024 Medium Term</a:t>
                      </a:r>
                    </a:p>
                  </a:txBody>
                  <a:tcPr/>
                </a:tc>
                <a:tc>
                  <a:txBody>
                    <a:bodyPr/>
                    <a:lstStyle/>
                    <a:p>
                      <a:r>
                        <a:rPr lang="en-GB" sz="1600" dirty="0">
                          <a:solidFill>
                            <a:schemeClr val="tx1"/>
                          </a:solidFill>
                        </a:rPr>
                        <a:t>Quotes obtained. Establish if GCC will fund – or fund locally from precept.</a:t>
                      </a:r>
                    </a:p>
                  </a:txBody>
                  <a:tcPr/>
                </a:tc>
                <a:extLst>
                  <a:ext uri="{0D108BD9-81ED-4DB2-BD59-A6C34878D82A}">
                    <a16:rowId xmlns:a16="http://schemas.microsoft.com/office/drawing/2014/main" val="2323420651"/>
                  </a:ext>
                </a:extLst>
              </a:tr>
              <a:tr h="370840">
                <a:tc>
                  <a:txBody>
                    <a:bodyPr/>
                    <a:lstStyle/>
                    <a:p>
                      <a:r>
                        <a:rPr lang="en-GB" sz="1600" dirty="0">
                          <a:solidFill>
                            <a:schemeClr val="tx1"/>
                          </a:solidFill>
                        </a:rPr>
                        <a:t>Investigate Resident Reporting</a:t>
                      </a:r>
                    </a:p>
                  </a:txBody>
                  <a:tcPr/>
                </a:tc>
                <a:tc>
                  <a:txBody>
                    <a:bodyPr/>
                    <a:lstStyle/>
                    <a:p>
                      <a:r>
                        <a:rPr lang="en-GB" sz="1600" dirty="0">
                          <a:solidFill>
                            <a:schemeClr val="tx1"/>
                          </a:solidFill>
                        </a:rPr>
                        <a:t>Not started</a:t>
                      </a:r>
                    </a:p>
                  </a:txBody>
                  <a:tcPr>
                    <a:solidFill>
                      <a:srgbClr val="FF0000"/>
                    </a:solidFill>
                  </a:tcPr>
                </a:tc>
                <a:tc>
                  <a:txBody>
                    <a:bodyPr/>
                    <a:lstStyle/>
                    <a:p>
                      <a:r>
                        <a:rPr lang="en-GB" sz="1600" dirty="0">
                          <a:solidFill>
                            <a:schemeClr val="tx1"/>
                          </a:solidFill>
                        </a:rPr>
                        <a:t>BPC</a:t>
                      </a:r>
                    </a:p>
                  </a:txBody>
                  <a:tcPr/>
                </a:tc>
                <a:tc>
                  <a:txBody>
                    <a:bodyPr/>
                    <a:lstStyle/>
                    <a:p>
                      <a:r>
                        <a:rPr lang="en-GB" sz="1600" dirty="0">
                          <a:solidFill>
                            <a:schemeClr val="tx1"/>
                          </a:solidFill>
                        </a:rPr>
                        <a:t>2025 Long Term</a:t>
                      </a:r>
                    </a:p>
                  </a:txBody>
                  <a:tcPr/>
                </a:tc>
                <a:tc>
                  <a:txBody>
                    <a:bodyPr/>
                    <a:lstStyle/>
                    <a:p>
                      <a:r>
                        <a:rPr lang="en-GB" sz="1600" dirty="0">
                          <a:solidFill>
                            <a:schemeClr val="tx1"/>
                          </a:solidFill>
                        </a:rPr>
                        <a:t>Discuss with GCC, Police and Private Enforcement</a:t>
                      </a:r>
                    </a:p>
                  </a:txBody>
                  <a:tcPr/>
                </a:tc>
                <a:extLst>
                  <a:ext uri="{0D108BD9-81ED-4DB2-BD59-A6C34878D82A}">
                    <a16:rowId xmlns:a16="http://schemas.microsoft.com/office/drawing/2014/main" val="2951553682"/>
                  </a:ext>
                </a:extLst>
              </a:tr>
            </a:tbl>
          </a:graphicData>
        </a:graphic>
      </p:graphicFrame>
    </p:spTree>
    <p:extLst>
      <p:ext uri="{BB962C8B-B14F-4D97-AF65-F5344CB8AC3E}">
        <p14:creationId xmlns:p14="http://schemas.microsoft.com/office/powerpoint/2010/main" val="324403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A349C-626B-B90D-9010-638A3E350534}"/>
              </a:ext>
            </a:extLst>
          </p:cNvPr>
          <p:cNvSpPr>
            <a:spLocks noGrp="1"/>
          </p:cNvSpPr>
          <p:nvPr>
            <p:ph type="ctrTitle"/>
          </p:nvPr>
        </p:nvSpPr>
        <p:spPr/>
        <p:txBody>
          <a:bodyPr/>
          <a:lstStyle/>
          <a:p>
            <a:r>
              <a:rPr lang="en-GB" dirty="0"/>
              <a:t>Weight limits</a:t>
            </a:r>
          </a:p>
        </p:txBody>
      </p:sp>
    </p:spTree>
    <p:extLst>
      <p:ext uri="{BB962C8B-B14F-4D97-AF65-F5344CB8AC3E}">
        <p14:creationId xmlns:p14="http://schemas.microsoft.com/office/powerpoint/2010/main" val="1483849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888F5B32-3FA7-747D-ADD5-68E561348719}"/>
              </a:ext>
            </a:extLst>
          </p:cNvPr>
          <p:cNvGraphicFramePr/>
          <p:nvPr/>
        </p:nvGraphicFramePr>
        <p:xfrm>
          <a:off x="822960" y="2114490"/>
          <a:ext cx="2560320" cy="3901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a:extLst>
              <a:ext uri="{FF2B5EF4-FFF2-40B4-BE49-F238E27FC236}">
                <a16:creationId xmlns:a16="http://schemas.microsoft.com/office/drawing/2014/main" id="{04975784-B26A-6CE7-250A-8057342D41FA}"/>
              </a:ext>
            </a:extLst>
          </p:cNvPr>
          <p:cNvGraphicFramePr/>
          <p:nvPr>
            <p:extLst>
              <p:ext uri="{D42A27DB-BD31-4B8C-83A1-F6EECF244321}">
                <p14:modId xmlns:p14="http://schemas.microsoft.com/office/powerpoint/2010/main" val="1727120231"/>
              </p:ext>
            </p:extLst>
          </p:nvPr>
        </p:nvGraphicFramePr>
        <p:xfrm>
          <a:off x="2032000" y="842070"/>
          <a:ext cx="8128000"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Display 5">
            <a:extLst>
              <a:ext uri="{FF2B5EF4-FFF2-40B4-BE49-F238E27FC236}">
                <a16:creationId xmlns:a16="http://schemas.microsoft.com/office/drawing/2014/main" id="{A5CBC1BA-DD68-B2E9-1E4C-D7F7CD136CE8}"/>
              </a:ext>
            </a:extLst>
          </p:cNvPr>
          <p:cNvSpPr/>
          <p:nvPr/>
        </p:nvSpPr>
        <p:spPr>
          <a:xfrm>
            <a:off x="10024335" y="3835713"/>
            <a:ext cx="1970442" cy="1829981"/>
          </a:xfrm>
          <a:prstGeom prst="flowChartDispla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GCC repairing bridge</a:t>
            </a:r>
          </a:p>
        </p:txBody>
      </p:sp>
      <p:sp>
        <p:nvSpPr>
          <p:cNvPr id="7" name="Display 6">
            <a:extLst>
              <a:ext uri="{FF2B5EF4-FFF2-40B4-BE49-F238E27FC236}">
                <a16:creationId xmlns:a16="http://schemas.microsoft.com/office/drawing/2014/main" id="{0283C324-F2CF-3778-D6E2-D76CE92EA52F}"/>
              </a:ext>
            </a:extLst>
          </p:cNvPr>
          <p:cNvSpPr/>
          <p:nvPr/>
        </p:nvSpPr>
        <p:spPr>
          <a:xfrm rot="10800000" flipV="1">
            <a:off x="197223" y="3835713"/>
            <a:ext cx="1970442" cy="1829981"/>
          </a:xfrm>
          <a:prstGeom prst="flowChartDispla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Encouraging discussions with GCC in progress</a:t>
            </a:r>
          </a:p>
        </p:txBody>
      </p:sp>
      <p:sp>
        <p:nvSpPr>
          <p:cNvPr id="8" name="Display 7">
            <a:extLst>
              <a:ext uri="{FF2B5EF4-FFF2-40B4-BE49-F238E27FC236}">
                <a16:creationId xmlns:a16="http://schemas.microsoft.com/office/drawing/2014/main" id="{4658A999-95C4-0967-F045-9861076BAA3D}"/>
              </a:ext>
            </a:extLst>
          </p:cNvPr>
          <p:cNvSpPr/>
          <p:nvPr/>
        </p:nvSpPr>
        <p:spPr>
          <a:xfrm>
            <a:off x="10024335" y="1295116"/>
            <a:ext cx="1970442" cy="1829981"/>
          </a:xfrm>
          <a:prstGeom prst="flowChartDispla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7.5T limit being reviewed. How do we enforce?</a:t>
            </a:r>
          </a:p>
        </p:txBody>
      </p:sp>
      <p:sp>
        <p:nvSpPr>
          <p:cNvPr id="2" name="TextBox 1">
            <a:extLst>
              <a:ext uri="{FF2B5EF4-FFF2-40B4-BE49-F238E27FC236}">
                <a16:creationId xmlns:a16="http://schemas.microsoft.com/office/drawing/2014/main" id="{CC150FCD-0312-B8E0-8FE4-A25DDB16A526}"/>
              </a:ext>
            </a:extLst>
          </p:cNvPr>
          <p:cNvSpPr txBox="1"/>
          <p:nvPr/>
        </p:nvSpPr>
        <p:spPr>
          <a:xfrm>
            <a:off x="487680" y="441960"/>
            <a:ext cx="5608320" cy="400110"/>
          </a:xfrm>
          <a:prstGeom prst="rect">
            <a:avLst/>
          </a:prstGeom>
          <a:noFill/>
        </p:spPr>
        <p:txBody>
          <a:bodyPr wrap="square" rtlCol="0">
            <a:spAutoFit/>
          </a:bodyPr>
          <a:lstStyle/>
          <a:p>
            <a:pPr>
              <a:spcAft>
                <a:spcPts val="600"/>
              </a:spcAft>
            </a:pPr>
            <a:r>
              <a:rPr lang="en-GB" sz="2000" dirty="0"/>
              <a:t>3, 4, 10, and 11. WEIGHT RESTRICTIONS </a:t>
            </a:r>
          </a:p>
        </p:txBody>
      </p:sp>
      <p:sp>
        <p:nvSpPr>
          <p:cNvPr id="9" name="Display 8">
            <a:extLst>
              <a:ext uri="{FF2B5EF4-FFF2-40B4-BE49-F238E27FC236}">
                <a16:creationId xmlns:a16="http://schemas.microsoft.com/office/drawing/2014/main" id="{7D2EC59C-B2F3-1E42-51BB-7E8DE05AC50A}"/>
              </a:ext>
            </a:extLst>
          </p:cNvPr>
          <p:cNvSpPr/>
          <p:nvPr/>
        </p:nvSpPr>
        <p:spPr>
          <a:xfrm rot="10800000" flipV="1">
            <a:off x="197223" y="1242180"/>
            <a:ext cx="1970442" cy="1829981"/>
          </a:xfrm>
          <a:prstGeom prst="flowChartDispla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Bridge survey indicates damage. Review 7.5T weight limit</a:t>
            </a:r>
          </a:p>
        </p:txBody>
      </p:sp>
    </p:spTree>
    <p:extLst>
      <p:ext uri="{BB962C8B-B14F-4D97-AF65-F5344CB8AC3E}">
        <p14:creationId xmlns:p14="http://schemas.microsoft.com/office/powerpoint/2010/main" val="2864358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ED7F10-7AD8-155B-15BD-34A7B6A521D2}"/>
              </a:ext>
            </a:extLst>
          </p:cNvPr>
          <p:cNvSpPr txBox="1"/>
          <p:nvPr/>
        </p:nvSpPr>
        <p:spPr>
          <a:xfrm>
            <a:off x="487680" y="441960"/>
            <a:ext cx="11342370" cy="6017032"/>
          </a:xfrm>
          <a:prstGeom prst="rect">
            <a:avLst/>
          </a:prstGeom>
          <a:noFill/>
        </p:spPr>
        <p:txBody>
          <a:bodyPr wrap="square" rtlCol="0">
            <a:spAutoFit/>
          </a:bodyPr>
          <a:lstStyle/>
          <a:p>
            <a:pPr>
              <a:spcAft>
                <a:spcPts val="600"/>
              </a:spcAft>
            </a:pPr>
            <a:r>
              <a:rPr lang="en-GB" sz="2000" dirty="0"/>
              <a:t>WEIGHT LIMITS</a:t>
            </a:r>
          </a:p>
          <a:p>
            <a:pPr>
              <a:spcAft>
                <a:spcPts val="600"/>
              </a:spcAft>
            </a:pPr>
            <a:endParaRPr lang="en-GB" sz="2000" dirty="0"/>
          </a:p>
          <a:p>
            <a:pPr>
              <a:spcAft>
                <a:spcPts val="600"/>
              </a:spcAft>
            </a:pPr>
            <a:r>
              <a:rPr lang="en-GB" sz="2000" dirty="0"/>
              <a:t>Weight Limit currently 17T. PSV (Passenger Service Vehicles) exempt!</a:t>
            </a:r>
          </a:p>
          <a:p>
            <a:pPr>
              <a:spcAft>
                <a:spcPts val="600"/>
              </a:spcAft>
            </a:pPr>
            <a:endParaRPr lang="en-GB" sz="2000" dirty="0"/>
          </a:p>
          <a:p>
            <a:pPr>
              <a:spcAft>
                <a:spcPts val="600"/>
              </a:spcAft>
            </a:pPr>
            <a:r>
              <a:rPr lang="en-GB" sz="2000" dirty="0"/>
              <a:t>Damage to the Swan bridge has been </a:t>
            </a:r>
            <a:r>
              <a:rPr lang="en-GB" sz="2000" dirty="0" err="1"/>
              <a:t>indentified</a:t>
            </a:r>
            <a:r>
              <a:rPr lang="en-GB" sz="2000" dirty="0"/>
              <a:t> from a survey undertaken in May 2024 and to parking bays/walls</a:t>
            </a:r>
          </a:p>
          <a:p>
            <a:pPr>
              <a:spcAft>
                <a:spcPts val="600"/>
              </a:spcAft>
            </a:pPr>
            <a:r>
              <a:rPr lang="en-GB" sz="2000" dirty="0"/>
              <a:t>ANPR survey results:</a:t>
            </a:r>
          </a:p>
          <a:p>
            <a:pPr>
              <a:spcAft>
                <a:spcPts val="600"/>
              </a:spcAft>
            </a:pPr>
            <a:endParaRPr lang="en-GB" sz="2000" dirty="0"/>
          </a:p>
          <a:p>
            <a:pPr marL="342900" indent="-342900">
              <a:spcAft>
                <a:spcPts val="600"/>
              </a:spcAft>
              <a:buFont typeface="Arial" panose="020B0604020202020204" pitchFamily="34" charset="0"/>
              <a:buChar char="•"/>
            </a:pPr>
            <a:r>
              <a:rPr lang="en-GB" sz="2000" dirty="0"/>
              <a:t>Conducted over 2 weeks in Jan/Feb 2024</a:t>
            </a:r>
          </a:p>
          <a:p>
            <a:pPr marL="342900" indent="-342900">
              <a:spcAft>
                <a:spcPts val="600"/>
              </a:spcAft>
              <a:buFont typeface="Arial" panose="020B0604020202020204" pitchFamily="34" charset="0"/>
              <a:buChar char="•"/>
            </a:pPr>
            <a:r>
              <a:rPr lang="en-GB" sz="2000" dirty="0"/>
              <a:t>61 vehicles weighing in excess of 18T</a:t>
            </a:r>
          </a:p>
          <a:p>
            <a:pPr marL="342900" indent="-342900">
              <a:spcAft>
                <a:spcPts val="600"/>
              </a:spcAft>
              <a:buFont typeface="Arial" panose="020B0604020202020204" pitchFamily="34" charset="0"/>
              <a:buChar char="•"/>
            </a:pPr>
            <a:r>
              <a:rPr lang="en-GB" sz="2000" dirty="0"/>
              <a:t>Proposed continuation of ANPR to prosecute offenders</a:t>
            </a:r>
          </a:p>
          <a:p>
            <a:pPr marL="342900" indent="-342900">
              <a:spcAft>
                <a:spcPts val="600"/>
              </a:spcAft>
              <a:buFont typeface="Arial" panose="020B0604020202020204" pitchFamily="34" charset="0"/>
              <a:buChar char="•"/>
            </a:pPr>
            <a:r>
              <a:rPr lang="en-GB" sz="2000" dirty="0"/>
              <a:t>33,610 cars, 4970 LGV, 555 OGV1, 61 OGV2, 360 PSV (low season figures)</a:t>
            </a:r>
          </a:p>
          <a:p>
            <a:pPr>
              <a:spcAft>
                <a:spcPts val="600"/>
              </a:spcAft>
            </a:pPr>
            <a:endParaRPr lang="en-GB" sz="2000" dirty="0"/>
          </a:p>
          <a:p>
            <a:pPr>
              <a:spcAft>
                <a:spcPts val="600"/>
              </a:spcAft>
            </a:pPr>
            <a:r>
              <a:rPr lang="en-GB" sz="2000" dirty="0"/>
              <a:t>NOTE:  ANPR measures unladen weight. We need to establish list of coaches’ laden and unladen weights for those that we know frequent the village.</a:t>
            </a:r>
          </a:p>
          <a:p>
            <a:pPr>
              <a:spcAft>
                <a:spcPts val="600"/>
              </a:spcAft>
            </a:pPr>
            <a:endParaRPr lang="en-GB" sz="2000" dirty="0"/>
          </a:p>
        </p:txBody>
      </p:sp>
    </p:spTree>
    <p:extLst>
      <p:ext uri="{BB962C8B-B14F-4D97-AF65-F5344CB8AC3E}">
        <p14:creationId xmlns:p14="http://schemas.microsoft.com/office/powerpoint/2010/main" val="2798446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ED7F10-7AD8-155B-15BD-34A7B6A521D2}"/>
              </a:ext>
            </a:extLst>
          </p:cNvPr>
          <p:cNvSpPr txBox="1"/>
          <p:nvPr/>
        </p:nvSpPr>
        <p:spPr>
          <a:xfrm>
            <a:off x="487680" y="441960"/>
            <a:ext cx="11342370" cy="2323713"/>
          </a:xfrm>
          <a:prstGeom prst="rect">
            <a:avLst/>
          </a:prstGeom>
          <a:noFill/>
        </p:spPr>
        <p:txBody>
          <a:bodyPr wrap="square" rtlCol="0">
            <a:spAutoFit/>
          </a:bodyPr>
          <a:lstStyle/>
          <a:p>
            <a:pPr>
              <a:spcAft>
                <a:spcPts val="600"/>
              </a:spcAft>
            </a:pPr>
            <a:r>
              <a:rPr lang="en-GB" sz="2000" dirty="0"/>
              <a:t>WEIGHT LIMITS (contd.)</a:t>
            </a:r>
          </a:p>
          <a:p>
            <a:pPr>
              <a:spcAft>
                <a:spcPts val="600"/>
              </a:spcAft>
            </a:pPr>
            <a:endParaRPr lang="en-GB" sz="2000" dirty="0"/>
          </a:p>
          <a:p>
            <a:pPr>
              <a:spcAft>
                <a:spcPts val="600"/>
              </a:spcAft>
            </a:pPr>
            <a:r>
              <a:rPr lang="en-GB" sz="2000" dirty="0"/>
              <a:t>Weight Limit currently 17T.  Potential to reduce to 7.5T (including coaches)</a:t>
            </a:r>
          </a:p>
          <a:p>
            <a:pPr>
              <a:spcAft>
                <a:spcPts val="600"/>
              </a:spcAft>
            </a:pPr>
            <a:endParaRPr lang="en-GB" sz="2000" dirty="0"/>
          </a:p>
          <a:p>
            <a:pPr>
              <a:spcAft>
                <a:spcPts val="600"/>
              </a:spcAft>
            </a:pPr>
            <a:r>
              <a:rPr lang="en-GB" sz="2000" dirty="0"/>
              <a:t>PSV (Passenger Service Vehicles – coaches / buses) currently exempt!</a:t>
            </a:r>
          </a:p>
          <a:p>
            <a:pPr>
              <a:spcAft>
                <a:spcPts val="600"/>
              </a:spcAft>
            </a:pPr>
            <a:endParaRPr lang="en-GB" sz="2000" dirty="0"/>
          </a:p>
        </p:txBody>
      </p:sp>
      <p:graphicFrame>
        <p:nvGraphicFramePr>
          <p:cNvPr id="3" name="Table 2">
            <a:extLst>
              <a:ext uri="{FF2B5EF4-FFF2-40B4-BE49-F238E27FC236}">
                <a16:creationId xmlns:a16="http://schemas.microsoft.com/office/drawing/2014/main" id="{51E29E07-5BC6-3792-B053-4E56DEB0A894}"/>
              </a:ext>
            </a:extLst>
          </p:cNvPr>
          <p:cNvGraphicFramePr>
            <a:graphicFrameLocks noGrp="1"/>
          </p:cNvGraphicFramePr>
          <p:nvPr>
            <p:extLst>
              <p:ext uri="{D42A27DB-BD31-4B8C-83A1-F6EECF244321}">
                <p14:modId xmlns:p14="http://schemas.microsoft.com/office/powerpoint/2010/main" val="675201016"/>
              </p:ext>
            </p:extLst>
          </p:nvPr>
        </p:nvGraphicFramePr>
        <p:xfrm>
          <a:off x="487680" y="2398251"/>
          <a:ext cx="11049000" cy="4231149"/>
        </p:xfrm>
        <a:graphic>
          <a:graphicData uri="http://schemas.openxmlformats.org/drawingml/2006/table">
            <a:tbl>
              <a:tblPr firstRow="1" bandRow="1">
                <a:tableStyleId>{21E4AEA4-8DFA-4A89-87EB-49C32662AFE0}</a:tableStyleId>
              </a:tblPr>
              <a:tblGrid>
                <a:gridCol w="2543755">
                  <a:extLst>
                    <a:ext uri="{9D8B030D-6E8A-4147-A177-3AD203B41FA5}">
                      <a16:colId xmlns:a16="http://schemas.microsoft.com/office/drawing/2014/main" val="2480874352"/>
                    </a:ext>
                  </a:extLst>
                </a:gridCol>
                <a:gridCol w="1875845">
                  <a:extLst>
                    <a:ext uri="{9D8B030D-6E8A-4147-A177-3AD203B41FA5}">
                      <a16:colId xmlns:a16="http://schemas.microsoft.com/office/drawing/2014/main" val="2944042970"/>
                    </a:ext>
                  </a:extLst>
                </a:gridCol>
                <a:gridCol w="1165529">
                  <a:extLst>
                    <a:ext uri="{9D8B030D-6E8A-4147-A177-3AD203B41FA5}">
                      <a16:colId xmlns:a16="http://schemas.microsoft.com/office/drawing/2014/main" val="1755185795"/>
                    </a:ext>
                  </a:extLst>
                </a:gridCol>
                <a:gridCol w="1470991">
                  <a:extLst>
                    <a:ext uri="{9D8B030D-6E8A-4147-A177-3AD203B41FA5}">
                      <a16:colId xmlns:a16="http://schemas.microsoft.com/office/drawing/2014/main" val="71644989"/>
                    </a:ext>
                  </a:extLst>
                </a:gridCol>
                <a:gridCol w="3992880">
                  <a:extLst>
                    <a:ext uri="{9D8B030D-6E8A-4147-A177-3AD203B41FA5}">
                      <a16:colId xmlns:a16="http://schemas.microsoft.com/office/drawing/2014/main" val="731097690"/>
                    </a:ext>
                  </a:extLst>
                </a:gridCol>
              </a:tblGrid>
              <a:tr h="657095">
                <a:tc>
                  <a:txBody>
                    <a:bodyPr/>
                    <a:lstStyle/>
                    <a:p>
                      <a:r>
                        <a:rPr lang="en-GB" dirty="0"/>
                        <a:t>Actions</a:t>
                      </a:r>
                    </a:p>
                  </a:txBody>
                  <a:tcPr/>
                </a:tc>
                <a:tc>
                  <a:txBody>
                    <a:bodyPr/>
                    <a:lstStyle/>
                    <a:p>
                      <a:r>
                        <a:rPr lang="en-GB" dirty="0"/>
                        <a:t>Status</a:t>
                      </a:r>
                    </a:p>
                  </a:txBody>
                  <a:tcPr/>
                </a:tc>
                <a:tc>
                  <a:txBody>
                    <a:bodyPr/>
                    <a:lstStyle/>
                    <a:p>
                      <a:r>
                        <a:rPr lang="en-GB" dirty="0"/>
                        <a:t>By Who</a:t>
                      </a:r>
                    </a:p>
                  </a:txBody>
                  <a:tcPr/>
                </a:tc>
                <a:tc>
                  <a:txBody>
                    <a:bodyPr/>
                    <a:lstStyle/>
                    <a:p>
                      <a:r>
                        <a:rPr lang="en-GB" dirty="0"/>
                        <a:t>By When</a:t>
                      </a:r>
                    </a:p>
                  </a:txBody>
                  <a:tcPr/>
                </a:tc>
                <a:tc>
                  <a:txBody>
                    <a:bodyPr/>
                    <a:lstStyle/>
                    <a:p>
                      <a:r>
                        <a:rPr lang="en-GB" dirty="0"/>
                        <a:t>Notes</a:t>
                      </a:r>
                    </a:p>
                  </a:txBody>
                  <a:tcPr/>
                </a:tc>
                <a:extLst>
                  <a:ext uri="{0D108BD9-81ED-4DB2-BD59-A6C34878D82A}">
                    <a16:rowId xmlns:a16="http://schemas.microsoft.com/office/drawing/2014/main" val="704668360"/>
                  </a:ext>
                </a:extLst>
              </a:tr>
              <a:tr h="657095">
                <a:tc>
                  <a:txBody>
                    <a:bodyPr/>
                    <a:lstStyle/>
                    <a:p>
                      <a:r>
                        <a:rPr lang="en-GB" dirty="0">
                          <a:solidFill>
                            <a:schemeClr val="tx1"/>
                          </a:solidFill>
                        </a:rPr>
                        <a:t>Highways survey results for bridge </a:t>
                      </a:r>
                    </a:p>
                  </a:txBody>
                  <a:tcPr/>
                </a:tc>
                <a:tc>
                  <a:txBody>
                    <a:bodyPr/>
                    <a:lstStyle/>
                    <a:p>
                      <a:r>
                        <a:rPr lang="en-GB" dirty="0">
                          <a:solidFill>
                            <a:schemeClr val="tx1"/>
                          </a:solidFill>
                        </a:rPr>
                        <a:t>Report awaited. Initial conclusion received. To be repaired.</a:t>
                      </a:r>
                    </a:p>
                  </a:txBody>
                  <a:tcPr>
                    <a:solidFill>
                      <a:srgbClr val="00B050"/>
                    </a:solidFill>
                  </a:tcPr>
                </a:tc>
                <a:tc>
                  <a:txBody>
                    <a:bodyPr/>
                    <a:lstStyle/>
                    <a:p>
                      <a:r>
                        <a:rPr lang="en-GB" dirty="0">
                          <a:solidFill>
                            <a:schemeClr val="tx1"/>
                          </a:solidFill>
                        </a:rPr>
                        <a:t>BPC</a:t>
                      </a:r>
                    </a:p>
                  </a:txBody>
                  <a:tcPr/>
                </a:tc>
                <a:tc>
                  <a:txBody>
                    <a:bodyPr/>
                    <a:lstStyle/>
                    <a:p>
                      <a:r>
                        <a:rPr lang="en-GB" dirty="0">
                          <a:solidFill>
                            <a:schemeClr val="tx1"/>
                          </a:solidFill>
                        </a:rPr>
                        <a:t>May 2024</a:t>
                      </a:r>
                    </a:p>
                    <a:p>
                      <a:r>
                        <a:rPr lang="en-GB" dirty="0">
                          <a:solidFill>
                            <a:schemeClr val="tx1"/>
                          </a:solidFill>
                        </a:rPr>
                        <a:t>Short Term</a:t>
                      </a:r>
                    </a:p>
                  </a:txBody>
                  <a:tcPr/>
                </a:tc>
                <a:tc>
                  <a:txBody>
                    <a:bodyPr/>
                    <a:lstStyle/>
                    <a:p>
                      <a:r>
                        <a:rPr lang="en-GB" dirty="0">
                          <a:solidFill>
                            <a:schemeClr val="tx1"/>
                          </a:solidFill>
                        </a:rPr>
                        <a:t>Discussions being had with GCC to reduce weight to 7.5T (exemptions for local service and agricultural)</a:t>
                      </a:r>
                    </a:p>
                  </a:txBody>
                  <a:tcPr/>
                </a:tc>
                <a:extLst>
                  <a:ext uri="{0D108BD9-81ED-4DB2-BD59-A6C34878D82A}">
                    <a16:rowId xmlns:a16="http://schemas.microsoft.com/office/drawing/2014/main" val="2016592724"/>
                  </a:ext>
                </a:extLst>
              </a:tr>
              <a:tr h="890103">
                <a:tc>
                  <a:txBody>
                    <a:bodyPr/>
                    <a:lstStyle/>
                    <a:p>
                      <a:r>
                        <a:rPr lang="en-GB" dirty="0">
                          <a:solidFill>
                            <a:schemeClr val="tx1"/>
                          </a:solidFill>
                        </a:rPr>
                        <a:t>Establish list of coaches and their laden weights</a:t>
                      </a:r>
                    </a:p>
                  </a:txBody>
                  <a:tcPr/>
                </a:tc>
                <a:tc>
                  <a:txBody>
                    <a:bodyPr/>
                    <a:lstStyle/>
                    <a:p>
                      <a:r>
                        <a:rPr lang="en-GB" dirty="0">
                          <a:solidFill>
                            <a:schemeClr val="tx1"/>
                          </a:solidFill>
                        </a:rPr>
                        <a:t>Complete</a:t>
                      </a:r>
                    </a:p>
                  </a:txBody>
                  <a:tcPr>
                    <a:solidFill>
                      <a:srgbClr val="00B050"/>
                    </a:solidFill>
                  </a:tcPr>
                </a:tc>
                <a:tc>
                  <a:txBody>
                    <a:bodyPr/>
                    <a:lstStyle/>
                    <a:p>
                      <a:r>
                        <a:rPr lang="en-GB" dirty="0">
                          <a:solidFill>
                            <a:schemeClr val="tx1"/>
                          </a:solidFill>
                        </a:rPr>
                        <a:t>BPWG</a:t>
                      </a:r>
                    </a:p>
                  </a:txBody>
                  <a:tcPr/>
                </a:tc>
                <a:tc>
                  <a:txBody>
                    <a:bodyPr/>
                    <a:lstStyle/>
                    <a:p>
                      <a:r>
                        <a:rPr lang="en-GB" dirty="0">
                          <a:solidFill>
                            <a:schemeClr val="tx1"/>
                          </a:solidFill>
                        </a:rPr>
                        <a:t>From May 2024</a:t>
                      </a:r>
                    </a:p>
                    <a:p>
                      <a:r>
                        <a:rPr lang="en-GB" dirty="0">
                          <a:solidFill>
                            <a:schemeClr val="tx1"/>
                          </a:solidFill>
                        </a:rPr>
                        <a:t>Short Term</a:t>
                      </a:r>
                    </a:p>
                  </a:txBody>
                  <a:tcPr/>
                </a:tc>
                <a:tc>
                  <a:txBody>
                    <a:bodyPr/>
                    <a:lstStyle/>
                    <a:p>
                      <a:r>
                        <a:rPr lang="en-GB" dirty="0">
                          <a:solidFill>
                            <a:schemeClr val="tx1"/>
                          </a:solidFill>
                        </a:rPr>
                        <a:t>List compiled. Communications being sent to each w/c 17 June</a:t>
                      </a:r>
                    </a:p>
                  </a:txBody>
                  <a:tcPr/>
                </a:tc>
                <a:extLst>
                  <a:ext uri="{0D108BD9-81ED-4DB2-BD59-A6C34878D82A}">
                    <a16:rowId xmlns:a16="http://schemas.microsoft.com/office/drawing/2014/main" val="2323420651"/>
                  </a:ext>
                </a:extLst>
              </a:tr>
              <a:tr h="1470934">
                <a:tc>
                  <a:txBody>
                    <a:bodyPr/>
                    <a:lstStyle/>
                    <a:p>
                      <a:r>
                        <a:rPr lang="en-GB" dirty="0">
                          <a:solidFill>
                            <a:schemeClr val="tx1"/>
                          </a:solidFill>
                        </a:rPr>
                        <a:t>1) Make urgent request for Weak Bridge, 2) Apply weight limit to all vehicles incl. PSV’s once survey results known</a:t>
                      </a:r>
                    </a:p>
                  </a:txBody>
                  <a:tcPr/>
                </a:tc>
                <a:tc>
                  <a:txBody>
                    <a:bodyPr/>
                    <a:lstStyle/>
                    <a:p>
                      <a:r>
                        <a:rPr lang="en-GB" dirty="0">
                          <a:solidFill>
                            <a:schemeClr val="tx1"/>
                          </a:solidFill>
                        </a:rPr>
                        <a:t>In progress with GCC</a:t>
                      </a:r>
                    </a:p>
                  </a:txBody>
                  <a:tcPr>
                    <a:solidFill>
                      <a:srgbClr val="FFC000"/>
                    </a:solidFill>
                  </a:tcPr>
                </a:tc>
                <a:tc>
                  <a:txBody>
                    <a:bodyPr/>
                    <a:lstStyle/>
                    <a:p>
                      <a:r>
                        <a:rPr lang="en-GB" dirty="0">
                          <a:solidFill>
                            <a:schemeClr val="tx1"/>
                          </a:solidFill>
                        </a:rPr>
                        <a:t>BPC</a:t>
                      </a:r>
                    </a:p>
                  </a:txBody>
                  <a:tcPr/>
                </a:tc>
                <a:tc>
                  <a:txBody>
                    <a:bodyPr/>
                    <a:lstStyle/>
                    <a:p>
                      <a:r>
                        <a:rPr lang="en-GB" dirty="0">
                          <a:solidFill>
                            <a:schemeClr val="tx1"/>
                          </a:solidFill>
                        </a:rPr>
                        <a:t>1) June 2024 - if damaged</a:t>
                      </a:r>
                    </a:p>
                    <a:p>
                      <a:r>
                        <a:rPr lang="en-GB" dirty="0">
                          <a:solidFill>
                            <a:schemeClr val="tx1"/>
                          </a:solidFill>
                        </a:rPr>
                        <a:t>2) Q4 2024</a:t>
                      </a:r>
                    </a:p>
                    <a:p>
                      <a:r>
                        <a:rPr lang="en-GB" dirty="0">
                          <a:solidFill>
                            <a:schemeClr val="tx1"/>
                          </a:solidFill>
                        </a:rPr>
                        <a:t>Short  / Med. Term</a:t>
                      </a:r>
                    </a:p>
                  </a:txBody>
                  <a:tcPr/>
                </a:tc>
                <a:tc>
                  <a:txBody>
                    <a:bodyPr/>
                    <a:lstStyle/>
                    <a:p>
                      <a:r>
                        <a:rPr lang="en-GB" dirty="0">
                          <a:solidFill>
                            <a:schemeClr val="tx1"/>
                          </a:solidFill>
                        </a:rPr>
                        <a:t>Awaiting date for meeting with all stakeholders. GCC being pro-active.</a:t>
                      </a:r>
                    </a:p>
                  </a:txBody>
                  <a:tcPr/>
                </a:tc>
                <a:extLst>
                  <a:ext uri="{0D108BD9-81ED-4DB2-BD59-A6C34878D82A}">
                    <a16:rowId xmlns:a16="http://schemas.microsoft.com/office/drawing/2014/main" val="1298562166"/>
                  </a:ext>
                </a:extLst>
              </a:tr>
            </a:tbl>
          </a:graphicData>
        </a:graphic>
      </p:graphicFrame>
    </p:spTree>
    <p:extLst>
      <p:ext uri="{BB962C8B-B14F-4D97-AF65-F5344CB8AC3E}">
        <p14:creationId xmlns:p14="http://schemas.microsoft.com/office/powerpoint/2010/main" val="2445040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A349C-626B-B90D-9010-638A3E350534}"/>
              </a:ext>
            </a:extLst>
          </p:cNvPr>
          <p:cNvSpPr>
            <a:spLocks noGrp="1"/>
          </p:cNvSpPr>
          <p:nvPr>
            <p:ph type="ctrTitle"/>
          </p:nvPr>
        </p:nvSpPr>
        <p:spPr/>
        <p:txBody>
          <a:bodyPr/>
          <a:lstStyle/>
          <a:p>
            <a:r>
              <a:rPr lang="en-GB" dirty="0"/>
              <a:t>engagement</a:t>
            </a:r>
          </a:p>
        </p:txBody>
      </p:sp>
    </p:spTree>
    <p:extLst>
      <p:ext uri="{BB962C8B-B14F-4D97-AF65-F5344CB8AC3E}">
        <p14:creationId xmlns:p14="http://schemas.microsoft.com/office/powerpoint/2010/main" val="559271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888F5B32-3FA7-747D-ADD5-68E561348719}"/>
              </a:ext>
            </a:extLst>
          </p:cNvPr>
          <p:cNvGraphicFramePr/>
          <p:nvPr/>
        </p:nvGraphicFramePr>
        <p:xfrm>
          <a:off x="822960" y="2114490"/>
          <a:ext cx="2560320" cy="3901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a:extLst>
              <a:ext uri="{FF2B5EF4-FFF2-40B4-BE49-F238E27FC236}">
                <a16:creationId xmlns:a16="http://schemas.microsoft.com/office/drawing/2014/main" id="{04975784-B26A-6CE7-250A-8057342D41FA}"/>
              </a:ext>
            </a:extLst>
          </p:cNvPr>
          <p:cNvGraphicFramePr/>
          <p:nvPr>
            <p:extLst>
              <p:ext uri="{D42A27DB-BD31-4B8C-83A1-F6EECF244321}">
                <p14:modId xmlns:p14="http://schemas.microsoft.com/office/powerpoint/2010/main" val="1698804751"/>
              </p:ext>
            </p:extLst>
          </p:nvPr>
        </p:nvGraphicFramePr>
        <p:xfrm>
          <a:off x="2032000" y="842070"/>
          <a:ext cx="8128000"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Display 5">
            <a:extLst>
              <a:ext uri="{FF2B5EF4-FFF2-40B4-BE49-F238E27FC236}">
                <a16:creationId xmlns:a16="http://schemas.microsoft.com/office/drawing/2014/main" id="{A5CBC1BA-DD68-B2E9-1E4C-D7F7CD136CE8}"/>
              </a:ext>
            </a:extLst>
          </p:cNvPr>
          <p:cNvSpPr/>
          <p:nvPr/>
        </p:nvSpPr>
        <p:spPr>
          <a:xfrm>
            <a:off x="10024335" y="3835713"/>
            <a:ext cx="1970442" cy="1829981"/>
          </a:xfrm>
          <a:prstGeom prst="flowChartDispla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Changes of elected stakeholders – re-engagement required?</a:t>
            </a:r>
          </a:p>
        </p:txBody>
      </p:sp>
      <p:sp>
        <p:nvSpPr>
          <p:cNvPr id="7" name="Display 6">
            <a:extLst>
              <a:ext uri="{FF2B5EF4-FFF2-40B4-BE49-F238E27FC236}">
                <a16:creationId xmlns:a16="http://schemas.microsoft.com/office/drawing/2014/main" id="{0283C324-F2CF-3778-D6E2-D76CE92EA52F}"/>
              </a:ext>
            </a:extLst>
          </p:cNvPr>
          <p:cNvSpPr/>
          <p:nvPr/>
        </p:nvSpPr>
        <p:spPr>
          <a:xfrm rot="10800000" flipV="1">
            <a:off x="197223" y="3835713"/>
            <a:ext cx="1970442" cy="1829981"/>
          </a:xfrm>
          <a:prstGeom prst="flowChartDispla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Place accountability and expectations. Use election for additional impetus</a:t>
            </a:r>
          </a:p>
        </p:txBody>
      </p:sp>
      <p:sp>
        <p:nvSpPr>
          <p:cNvPr id="8" name="Display 7">
            <a:extLst>
              <a:ext uri="{FF2B5EF4-FFF2-40B4-BE49-F238E27FC236}">
                <a16:creationId xmlns:a16="http://schemas.microsoft.com/office/drawing/2014/main" id="{4658A999-95C4-0967-F045-9861076BAA3D}"/>
              </a:ext>
            </a:extLst>
          </p:cNvPr>
          <p:cNvSpPr/>
          <p:nvPr/>
        </p:nvSpPr>
        <p:spPr>
          <a:xfrm>
            <a:off x="10024335" y="1295116"/>
            <a:ext cx="1970442" cy="1829981"/>
          </a:xfrm>
          <a:prstGeom prst="flowChartDispla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Part funded by Parish precept? Why? Other funding?</a:t>
            </a:r>
          </a:p>
        </p:txBody>
      </p:sp>
      <p:sp>
        <p:nvSpPr>
          <p:cNvPr id="2" name="TextBox 1">
            <a:extLst>
              <a:ext uri="{FF2B5EF4-FFF2-40B4-BE49-F238E27FC236}">
                <a16:creationId xmlns:a16="http://schemas.microsoft.com/office/drawing/2014/main" id="{CC150FCD-0312-B8E0-8FE4-A25DDB16A526}"/>
              </a:ext>
            </a:extLst>
          </p:cNvPr>
          <p:cNvSpPr txBox="1"/>
          <p:nvPr/>
        </p:nvSpPr>
        <p:spPr>
          <a:xfrm>
            <a:off x="487680" y="441960"/>
            <a:ext cx="5608320" cy="400110"/>
          </a:xfrm>
          <a:prstGeom prst="rect">
            <a:avLst/>
          </a:prstGeom>
          <a:noFill/>
        </p:spPr>
        <p:txBody>
          <a:bodyPr wrap="square" rtlCol="0">
            <a:spAutoFit/>
          </a:bodyPr>
          <a:lstStyle/>
          <a:p>
            <a:pPr>
              <a:spcAft>
                <a:spcPts val="600"/>
              </a:spcAft>
            </a:pPr>
            <a:r>
              <a:rPr lang="en-GB" sz="2000" dirty="0"/>
              <a:t>5 - 9 ENGAGEMENT WITH STAKEHOLDERS</a:t>
            </a:r>
          </a:p>
        </p:txBody>
      </p:sp>
      <p:sp>
        <p:nvSpPr>
          <p:cNvPr id="9" name="Display 8">
            <a:extLst>
              <a:ext uri="{FF2B5EF4-FFF2-40B4-BE49-F238E27FC236}">
                <a16:creationId xmlns:a16="http://schemas.microsoft.com/office/drawing/2014/main" id="{7D2EC59C-B2F3-1E42-51BB-7E8DE05AC50A}"/>
              </a:ext>
            </a:extLst>
          </p:cNvPr>
          <p:cNvSpPr/>
          <p:nvPr/>
        </p:nvSpPr>
        <p:spPr>
          <a:xfrm rot="10800000" flipV="1">
            <a:off x="197223" y="1242180"/>
            <a:ext cx="1970442" cy="1829981"/>
          </a:xfrm>
          <a:prstGeom prst="flowChartDisplay">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Lots of Stakeholders to be contacted and co-ordinated. Awareness is key</a:t>
            </a:r>
          </a:p>
        </p:txBody>
      </p:sp>
    </p:spTree>
    <p:extLst>
      <p:ext uri="{BB962C8B-B14F-4D97-AF65-F5344CB8AC3E}">
        <p14:creationId xmlns:p14="http://schemas.microsoft.com/office/powerpoint/2010/main" val="1238078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639F9D-7E1E-6B57-3710-15E7C9AAFBA3}"/>
              </a:ext>
            </a:extLst>
          </p:cNvPr>
          <p:cNvSpPr txBox="1"/>
          <p:nvPr/>
        </p:nvSpPr>
        <p:spPr>
          <a:xfrm>
            <a:off x="487680" y="441960"/>
            <a:ext cx="5608320" cy="523220"/>
          </a:xfrm>
          <a:prstGeom prst="rect">
            <a:avLst/>
          </a:prstGeom>
          <a:noFill/>
        </p:spPr>
        <p:txBody>
          <a:bodyPr wrap="square" rtlCol="0">
            <a:spAutoFit/>
          </a:bodyPr>
          <a:lstStyle/>
          <a:p>
            <a:pPr>
              <a:spcAft>
                <a:spcPts val="600"/>
              </a:spcAft>
            </a:pPr>
            <a:r>
              <a:rPr lang="en-GB" sz="2800" dirty="0"/>
              <a:t>INDEX</a:t>
            </a:r>
          </a:p>
        </p:txBody>
      </p:sp>
      <p:sp>
        <p:nvSpPr>
          <p:cNvPr id="25" name="TextBox 24">
            <a:extLst>
              <a:ext uri="{FF2B5EF4-FFF2-40B4-BE49-F238E27FC236}">
                <a16:creationId xmlns:a16="http://schemas.microsoft.com/office/drawing/2014/main" id="{5D3B4E31-1A00-93D1-E7DF-02693C0E6AFD}"/>
              </a:ext>
            </a:extLst>
          </p:cNvPr>
          <p:cNvSpPr txBox="1"/>
          <p:nvPr/>
        </p:nvSpPr>
        <p:spPr>
          <a:xfrm>
            <a:off x="681317" y="1165412"/>
            <a:ext cx="6360505" cy="5447645"/>
          </a:xfrm>
          <a:prstGeom prst="rect">
            <a:avLst/>
          </a:prstGeom>
          <a:noFill/>
        </p:spPr>
        <p:txBody>
          <a:bodyPr wrap="square" rtlCol="0">
            <a:spAutoFit/>
          </a:bodyPr>
          <a:lstStyle/>
          <a:p>
            <a:pPr marL="342900" indent="-342900">
              <a:buFont typeface="+mj-lt"/>
              <a:buAutoNum type="arabicPeriod"/>
            </a:pPr>
            <a:r>
              <a:rPr lang="en-GB" sz="2400" dirty="0"/>
              <a:t>Executive Summary - 3 and 4</a:t>
            </a:r>
          </a:p>
          <a:p>
            <a:pPr marL="342900" indent="-342900">
              <a:buFont typeface="+mj-lt"/>
              <a:buAutoNum type="arabicPeriod"/>
            </a:pPr>
            <a:r>
              <a:rPr lang="en-GB" sz="2400" dirty="0"/>
              <a:t>Examples of Issues - 5 to 7</a:t>
            </a:r>
          </a:p>
          <a:p>
            <a:pPr marL="342900" indent="-342900">
              <a:buFont typeface="+mj-lt"/>
              <a:buAutoNum type="arabicPeriod"/>
            </a:pPr>
            <a:r>
              <a:rPr lang="en-GB" sz="2400" dirty="0"/>
              <a:t>Objectives - 8</a:t>
            </a:r>
          </a:p>
          <a:p>
            <a:pPr marL="342900" indent="-342900">
              <a:buFont typeface="+mj-lt"/>
              <a:buAutoNum type="arabicPeriod"/>
            </a:pPr>
            <a:r>
              <a:rPr lang="en-GB" sz="2400" dirty="0"/>
              <a:t>Action Plan Summary – 9</a:t>
            </a:r>
          </a:p>
          <a:p>
            <a:pPr marL="342900" indent="-342900">
              <a:buFont typeface="+mj-lt"/>
              <a:buAutoNum type="arabicPeriod"/>
            </a:pPr>
            <a:r>
              <a:rPr lang="en-GB" sz="2400" dirty="0"/>
              <a:t>Traffic Regulation Order (TRO) – 10 to 12</a:t>
            </a:r>
          </a:p>
          <a:p>
            <a:pPr marL="342900" indent="-342900">
              <a:buFont typeface="+mj-lt"/>
              <a:buAutoNum type="arabicPeriod"/>
            </a:pPr>
            <a:r>
              <a:rPr lang="en-GB" sz="2400" dirty="0"/>
              <a:t>Enforcement – 13 to 15</a:t>
            </a:r>
          </a:p>
          <a:p>
            <a:pPr marL="342900" indent="-342900">
              <a:buFont typeface="+mj-lt"/>
              <a:buAutoNum type="arabicPeriod"/>
            </a:pPr>
            <a:r>
              <a:rPr lang="en-GB" sz="2400" dirty="0"/>
              <a:t>Weight limits – 16 to 19</a:t>
            </a:r>
          </a:p>
          <a:p>
            <a:pPr marL="342900" indent="-342900">
              <a:buFont typeface="+mj-lt"/>
              <a:buAutoNum type="arabicPeriod"/>
            </a:pPr>
            <a:r>
              <a:rPr lang="en-GB" sz="2400" dirty="0"/>
              <a:t>Engagement - 20 to 23</a:t>
            </a:r>
          </a:p>
          <a:p>
            <a:pPr marL="342900" indent="-342900">
              <a:buFont typeface="+mj-lt"/>
              <a:buAutoNum type="arabicPeriod"/>
            </a:pPr>
            <a:r>
              <a:rPr lang="en-GB" sz="2400" dirty="0"/>
              <a:t>Signage – 24 to 26</a:t>
            </a:r>
          </a:p>
          <a:p>
            <a:pPr marL="342900" indent="-342900">
              <a:buFont typeface="+mj-lt"/>
              <a:buAutoNum type="arabicPeriod"/>
            </a:pPr>
            <a:r>
              <a:rPr lang="en-GB" sz="2400" dirty="0"/>
              <a:t> Parking – 27 to 31</a:t>
            </a:r>
          </a:p>
          <a:p>
            <a:pPr marL="342900" indent="-342900">
              <a:buFont typeface="+mj-lt"/>
              <a:buAutoNum type="arabicPeriod"/>
            </a:pPr>
            <a:r>
              <a:rPr lang="en-GB" sz="2400" dirty="0"/>
              <a:t> Other Considerations – 32 and 33</a:t>
            </a:r>
          </a:p>
          <a:p>
            <a:pPr marL="342900" indent="-342900">
              <a:buFont typeface="+mj-lt"/>
              <a:buAutoNum type="arabicPeriod"/>
            </a:pPr>
            <a:endParaRPr lang="en-GB" sz="2400" dirty="0">
              <a:solidFill>
                <a:srgbClr val="FF0000"/>
              </a:solidFill>
            </a:endParaRPr>
          </a:p>
          <a:p>
            <a:pPr marL="342900" indent="-342900">
              <a:buFont typeface="+mj-lt"/>
              <a:buAutoNum type="arabicPeriod"/>
            </a:pPr>
            <a:endParaRPr lang="en-GB" sz="2400" dirty="0">
              <a:solidFill>
                <a:srgbClr val="FF0000"/>
              </a:solidFill>
            </a:endParaRPr>
          </a:p>
          <a:p>
            <a:pPr marL="342900" indent="-342900">
              <a:buFont typeface="+mj-lt"/>
              <a:buAutoNum type="arabicPeriod" startAt="2"/>
            </a:pPr>
            <a:endParaRPr lang="en-GB" dirty="0">
              <a:solidFill>
                <a:srgbClr val="FF0000"/>
              </a:solidFill>
            </a:endParaRPr>
          </a:p>
          <a:p>
            <a:pPr marL="857250" lvl="1" indent="-400050">
              <a:buFont typeface="+mj-lt"/>
              <a:buAutoNum type="romanUcPeriod"/>
            </a:pPr>
            <a:endParaRPr lang="en-GB" dirty="0">
              <a:solidFill>
                <a:srgbClr val="FF0000"/>
              </a:solidFill>
            </a:endParaRPr>
          </a:p>
        </p:txBody>
      </p:sp>
    </p:spTree>
    <p:extLst>
      <p:ext uri="{BB962C8B-B14F-4D97-AF65-F5344CB8AC3E}">
        <p14:creationId xmlns:p14="http://schemas.microsoft.com/office/powerpoint/2010/main" val="1930273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952C8A-21EE-4C46-CE7C-EE47F8E8C72F}"/>
              </a:ext>
            </a:extLst>
          </p:cNvPr>
          <p:cNvSpPr txBox="1"/>
          <p:nvPr/>
        </p:nvSpPr>
        <p:spPr>
          <a:xfrm>
            <a:off x="487680" y="441960"/>
            <a:ext cx="11170920" cy="4093428"/>
          </a:xfrm>
          <a:prstGeom prst="rect">
            <a:avLst/>
          </a:prstGeom>
          <a:noFill/>
        </p:spPr>
        <p:txBody>
          <a:bodyPr wrap="square" rtlCol="0">
            <a:spAutoFit/>
          </a:bodyPr>
          <a:lstStyle/>
          <a:p>
            <a:pPr>
              <a:spcAft>
                <a:spcPts val="600"/>
              </a:spcAft>
            </a:pPr>
            <a:r>
              <a:rPr lang="en-GB" sz="2000" dirty="0"/>
              <a:t>ENGAGEMENT</a:t>
            </a:r>
          </a:p>
          <a:p>
            <a:pPr>
              <a:spcAft>
                <a:spcPts val="600"/>
              </a:spcAft>
            </a:pPr>
            <a:endParaRPr lang="en-GB" sz="2000" dirty="0"/>
          </a:p>
          <a:p>
            <a:pPr>
              <a:spcAft>
                <a:spcPts val="600"/>
              </a:spcAft>
            </a:pPr>
            <a:r>
              <a:rPr lang="en-GB" sz="2000" dirty="0"/>
              <a:t>The BPC and BPWG can only do so much. Stakeholder engagement will be vital to making this succeed. It must be consistent and build the case (using logic, not anger - however hard this may be)</a:t>
            </a:r>
          </a:p>
          <a:p>
            <a:pPr>
              <a:spcAft>
                <a:spcPts val="600"/>
              </a:spcAft>
            </a:pPr>
            <a:endParaRPr lang="en-GB" sz="2000" dirty="0"/>
          </a:p>
          <a:p>
            <a:pPr>
              <a:spcAft>
                <a:spcPts val="600"/>
              </a:spcAft>
            </a:pPr>
            <a:r>
              <a:rPr lang="en-GB" sz="2000" dirty="0"/>
              <a:t>All residents can have a voice and take action. The louder we shout, the more we will achieve – TOGETHER. </a:t>
            </a:r>
          </a:p>
          <a:p>
            <a:pPr>
              <a:spcAft>
                <a:spcPts val="600"/>
              </a:spcAft>
            </a:pPr>
            <a:endParaRPr lang="en-GB" sz="2000" dirty="0"/>
          </a:p>
          <a:p>
            <a:pPr>
              <a:spcAft>
                <a:spcPts val="600"/>
              </a:spcAft>
            </a:pPr>
            <a:r>
              <a:rPr lang="en-GB" sz="2000" dirty="0"/>
              <a:t>We have to put pressure on, and influence key stakeholders. They are the accountable action owners.</a:t>
            </a:r>
          </a:p>
          <a:p>
            <a:pPr>
              <a:spcAft>
                <a:spcPts val="600"/>
              </a:spcAft>
            </a:pPr>
            <a:endParaRPr lang="en-GB" sz="2000" dirty="0"/>
          </a:p>
          <a:p>
            <a:pPr>
              <a:spcAft>
                <a:spcPts val="600"/>
              </a:spcAft>
            </a:pPr>
            <a:endParaRPr lang="en-GB" sz="2000" dirty="0"/>
          </a:p>
        </p:txBody>
      </p:sp>
    </p:spTree>
    <p:extLst>
      <p:ext uri="{BB962C8B-B14F-4D97-AF65-F5344CB8AC3E}">
        <p14:creationId xmlns:p14="http://schemas.microsoft.com/office/powerpoint/2010/main" val="42685794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952C8A-21EE-4C46-CE7C-EE47F8E8C72F}"/>
              </a:ext>
            </a:extLst>
          </p:cNvPr>
          <p:cNvSpPr txBox="1"/>
          <p:nvPr/>
        </p:nvSpPr>
        <p:spPr>
          <a:xfrm>
            <a:off x="487680" y="441960"/>
            <a:ext cx="11170920" cy="784830"/>
          </a:xfrm>
          <a:prstGeom prst="rect">
            <a:avLst/>
          </a:prstGeom>
          <a:noFill/>
        </p:spPr>
        <p:txBody>
          <a:bodyPr wrap="square" rtlCol="0">
            <a:spAutoFit/>
          </a:bodyPr>
          <a:lstStyle/>
          <a:p>
            <a:pPr>
              <a:spcAft>
                <a:spcPts val="600"/>
              </a:spcAft>
            </a:pPr>
            <a:r>
              <a:rPr lang="en-GB" sz="2000" dirty="0"/>
              <a:t>ENGAGEMENT</a:t>
            </a:r>
          </a:p>
          <a:p>
            <a:pPr>
              <a:spcAft>
                <a:spcPts val="600"/>
              </a:spcAft>
            </a:pPr>
            <a:endParaRPr lang="en-GB" sz="2000" dirty="0"/>
          </a:p>
        </p:txBody>
      </p:sp>
      <p:graphicFrame>
        <p:nvGraphicFramePr>
          <p:cNvPr id="3" name="Table 2">
            <a:extLst>
              <a:ext uri="{FF2B5EF4-FFF2-40B4-BE49-F238E27FC236}">
                <a16:creationId xmlns:a16="http://schemas.microsoft.com/office/drawing/2014/main" id="{CC4521DD-0E40-8A4B-8C36-BF2F930D26EF}"/>
              </a:ext>
            </a:extLst>
          </p:cNvPr>
          <p:cNvGraphicFramePr>
            <a:graphicFrameLocks noGrp="1"/>
          </p:cNvGraphicFramePr>
          <p:nvPr>
            <p:extLst>
              <p:ext uri="{D42A27DB-BD31-4B8C-83A1-F6EECF244321}">
                <p14:modId xmlns:p14="http://schemas.microsoft.com/office/powerpoint/2010/main" val="3382178662"/>
              </p:ext>
            </p:extLst>
          </p:nvPr>
        </p:nvGraphicFramePr>
        <p:xfrm>
          <a:off x="533400" y="1087120"/>
          <a:ext cx="10881360" cy="5501640"/>
        </p:xfrm>
        <a:graphic>
          <a:graphicData uri="http://schemas.openxmlformats.org/drawingml/2006/table">
            <a:tbl>
              <a:tblPr firstRow="1" bandRow="1">
                <a:tableStyleId>{21E4AEA4-8DFA-4A89-87EB-49C32662AFE0}</a:tableStyleId>
              </a:tblPr>
              <a:tblGrid>
                <a:gridCol w="2176272">
                  <a:extLst>
                    <a:ext uri="{9D8B030D-6E8A-4147-A177-3AD203B41FA5}">
                      <a16:colId xmlns:a16="http://schemas.microsoft.com/office/drawing/2014/main" val="2480874352"/>
                    </a:ext>
                  </a:extLst>
                </a:gridCol>
                <a:gridCol w="1305116">
                  <a:extLst>
                    <a:ext uri="{9D8B030D-6E8A-4147-A177-3AD203B41FA5}">
                      <a16:colId xmlns:a16="http://schemas.microsoft.com/office/drawing/2014/main" val="2944042970"/>
                    </a:ext>
                  </a:extLst>
                </a:gridCol>
                <a:gridCol w="1443037">
                  <a:extLst>
                    <a:ext uri="{9D8B030D-6E8A-4147-A177-3AD203B41FA5}">
                      <a16:colId xmlns:a16="http://schemas.microsoft.com/office/drawing/2014/main" val="1755185795"/>
                    </a:ext>
                  </a:extLst>
                </a:gridCol>
                <a:gridCol w="1271588">
                  <a:extLst>
                    <a:ext uri="{9D8B030D-6E8A-4147-A177-3AD203B41FA5}">
                      <a16:colId xmlns:a16="http://schemas.microsoft.com/office/drawing/2014/main" val="71644989"/>
                    </a:ext>
                  </a:extLst>
                </a:gridCol>
                <a:gridCol w="4685347">
                  <a:extLst>
                    <a:ext uri="{9D8B030D-6E8A-4147-A177-3AD203B41FA5}">
                      <a16:colId xmlns:a16="http://schemas.microsoft.com/office/drawing/2014/main" val="731097690"/>
                    </a:ext>
                  </a:extLst>
                </a:gridCol>
              </a:tblGrid>
              <a:tr h="370840">
                <a:tc>
                  <a:txBody>
                    <a:bodyPr/>
                    <a:lstStyle/>
                    <a:p>
                      <a:r>
                        <a:rPr lang="en-GB" sz="1200" dirty="0"/>
                        <a:t>Actions</a:t>
                      </a:r>
                    </a:p>
                  </a:txBody>
                  <a:tcPr/>
                </a:tc>
                <a:tc>
                  <a:txBody>
                    <a:bodyPr/>
                    <a:lstStyle/>
                    <a:p>
                      <a:r>
                        <a:rPr lang="en-GB" sz="1200" dirty="0"/>
                        <a:t>Status</a:t>
                      </a:r>
                    </a:p>
                  </a:txBody>
                  <a:tcPr/>
                </a:tc>
                <a:tc>
                  <a:txBody>
                    <a:bodyPr/>
                    <a:lstStyle/>
                    <a:p>
                      <a:r>
                        <a:rPr lang="en-GB" sz="1200" dirty="0"/>
                        <a:t>By Who</a:t>
                      </a:r>
                    </a:p>
                  </a:txBody>
                  <a:tcPr/>
                </a:tc>
                <a:tc>
                  <a:txBody>
                    <a:bodyPr/>
                    <a:lstStyle/>
                    <a:p>
                      <a:r>
                        <a:rPr lang="en-GB" sz="1200" dirty="0"/>
                        <a:t>By When</a:t>
                      </a:r>
                    </a:p>
                  </a:txBody>
                  <a:tcPr/>
                </a:tc>
                <a:tc>
                  <a:txBody>
                    <a:bodyPr/>
                    <a:lstStyle/>
                    <a:p>
                      <a:r>
                        <a:rPr lang="en-GB" sz="1200" dirty="0"/>
                        <a:t>Notes</a:t>
                      </a:r>
                    </a:p>
                  </a:txBody>
                  <a:tcPr/>
                </a:tc>
                <a:extLst>
                  <a:ext uri="{0D108BD9-81ED-4DB2-BD59-A6C34878D82A}">
                    <a16:rowId xmlns:a16="http://schemas.microsoft.com/office/drawing/2014/main" val="704668360"/>
                  </a:ext>
                </a:extLst>
              </a:tr>
              <a:tr h="370840">
                <a:tc>
                  <a:txBody>
                    <a:bodyPr/>
                    <a:lstStyle/>
                    <a:p>
                      <a:r>
                        <a:rPr lang="en-GB" sz="1200" dirty="0"/>
                        <a:t>GCC Highways</a:t>
                      </a:r>
                    </a:p>
                  </a:txBody>
                  <a:tcPr/>
                </a:tc>
                <a:tc>
                  <a:txBody>
                    <a:bodyPr/>
                    <a:lstStyle/>
                    <a:p>
                      <a:r>
                        <a:rPr lang="en-GB" sz="1200" dirty="0"/>
                        <a:t>Engaged</a:t>
                      </a:r>
                    </a:p>
                  </a:txBody>
                  <a:tcPr>
                    <a:solidFill>
                      <a:srgbClr val="00B050"/>
                    </a:solidFill>
                  </a:tcPr>
                </a:tc>
                <a:tc>
                  <a:txBody>
                    <a:bodyPr/>
                    <a:lstStyle/>
                    <a:p>
                      <a:r>
                        <a:rPr lang="en-GB" sz="1200" dirty="0"/>
                        <a:t>BPC/BPWG</a:t>
                      </a:r>
                    </a:p>
                  </a:txBody>
                  <a:tcPr/>
                </a:tc>
                <a:tc>
                  <a:txBody>
                    <a:bodyPr/>
                    <a:lstStyle/>
                    <a:p>
                      <a:r>
                        <a:rPr lang="en-GB" sz="1200" dirty="0"/>
                        <a:t>Ongoing</a:t>
                      </a:r>
                    </a:p>
                  </a:txBody>
                  <a:tcPr/>
                </a:tc>
                <a:tc>
                  <a:txBody>
                    <a:bodyPr/>
                    <a:lstStyle/>
                    <a:p>
                      <a:r>
                        <a:rPr lang="en-GB" sz="1200" dirty="0"/>
                        <a:t>Implement TRO, action enforcement of TRO (or fund private?), bridge weight limit and inclusion of PSV’s, discuss other initiatives (e.g.MTE)</a:t>
                      </a:r>
                    </a:p>
                  </a:txBody>
                  <a:tcPr/>
                </a:tc>
                <a:extLst>
                  <a:ext uri="{0D108BD9-81ED-4DB2-BD59-A6C34878D82A}">
                    <a16:rowId xmlns:a16="http://schemas.microsoft.com/office/drawing/2014/main" val="2016592724"/>
                  </a:ext>
                </a:extLst>
              </a:tr>
              <a:tr h="370840">
                <a:tc>
                  <a:txBody>
                    <a:bodyPr/>
                    <a:lstStyle/>
                    <a:p>
                      <a:r>
                        <a:rPr lang="en-GB" sz="1200" dirty="0"/>
                        <a:t>CDC</a:t>
                      </a:r>
                    </a:p>
                  </a:txBody>
                  <a:tcPr/>
                </a:tc>
                <a:tc>
                  <a:txBody>
                    <a:bodyPr/>
                    <a:lstStyle/>
                    <a:p>
                      <a:r>
                        <a:rPr lang="en-GB" sz="1200" dirty="0"/>
                        <a:t>Engaged</a:t>
                      </a:r>
                    </a:p>
                  </a:txBody>
                  <a:tcPr>
                    <a:solidFill>
                      <a:srgbClr val="00B050"/>
                    </a:solidFill>
                  </a:tcPr>
                </a:tc>
                <a:tc>
                  <a:txBody>
                    <a:bodyPr/>
                    <a:lstStyle/>
                    <a:p>
                      <a:r>
                        <a:rPr lang="en-GB" sz="1200" dirty="0"/>
                        <a:t>BPC</a:t>
                      </a:r>
                    </a:p>
                  </a:txBody>
                  <a:tcPr/>
                </a:tc>
                <a:tc>
                  <a:txBody>
                    <a:bodyPr/>
                    <a:lstStyle/>
                    <a:p>
                      <a:r>
                        <a:rPr lang="en-GB" sz="1200" dirty="0"/>
                        <a:t>Ongoing</a:t>
                      </a:r>
                    </a:p>
                  </a:txBody>
                  <a:tcPr/>
                </a:tc>
                <a:tc>
                  <a:txBody>
                    <a:bodyPr/>
                    <a:lstStyle/>
                    <a:p>
                      <a:r>
                        <a:rPr lang="en-GB" sz="1200" dirty="0"/>
                        <a:t>Limited involvement. Informed</a:t>
                      </a:r>
                    </a:p>
                  </a:txBody>
                  <a:tcPr/>
                </a:tc>
                <a:extLst>
                  <a:ext uri="{0D108BD9-81ED-4DB2-BD59-A6C34878D82A}">
                    <a16:rowId xmlns:a16="http://schemas.microsoft.com/office/drawing/2014/main" val="2323420651"/>
                  </a:ext>
                </a:extLst>
              </a:tr>
              <a:tr h="370840">
                <a:tc>
                  <a:txBody>
                    <a:bodyPr/>
                    <a:lstStyle/>
                    <a:p>
                      <a:r>
                        <a:rPr lang="en-GB" sz="1200" dirty="0"/>
                        <a:t>Gloucestershire Police</a:t>
                      </a:r>
                    </a:p>
                  </a:txBody>
                  <a:tcPr/>
                </a:tc>
                <a:tc>
                  <a:txBody>
                    <a:bodyPr/>
                    <a:lstStyle/>
                    <a:p>
                      <a:r>
                        <a:rPr lang="en-GB" sz="1200" b="0" dirty="0"/>
                        <a:t>Engaged</a:t>
                      </a:r>
                    </a:p>
                  </a:txBody>
                  <a:tcPr>
                    <a:solidFill>
                      <a:srgbClr val="00B050"/>
                    </a:solidFill>
                  </a:tcPr>
                </a:tc>
                <a:tc>
                  <a:txBody>
                    <a:bodyPr/>
                    <a:lstStyle/>
                    <a:p>
                      <a:r>
                        <a:rPr lang="en-GB" sz="1200" dirty="0"/>
                        <a:t>BPC/ BPWG</a:t>
                      </a:r>
                    </a:p>
                  </a:txBody>
                  <a:tcPr/>
                </a:tc>
                <a:tc>
                  <a:txBody>
                    <a:bodyPr/>
                    <a:lstStyle/>
                    <a:p>
                      <a:r>
                        <a:rPr lang="en-GB" sz="1200" dirty="0"/>
                        <a:t>Ongoing</a:t>
                      </a:r>
                    </a:p>
                  </a:txBody>
                  <a:tcPr/>
                </a:tc>
                <a:tc>
                  <a:txBody>
                    <a:bodyPr/>
                    <a:lstStyle/>
                    <a:p>
                      <a:r>
                        <a:rPr lang="en-GB" sz="1200" dirty="0"/>
                        <a:t>Police on board, supported by Cllr Spivey. However, funding, resource and powers are limited. Re-engage on enforcement and presence.. Support for impact on emergency vehicles as part of weight limit and MTE initiatives</a:t>
                      </a:r>
                    </a:p>
                  </a:txBody>
                  <a:tcPr/>
                </a:tc>
                <a:extLst>
                  <a:ext uri="{0D108BD9-81ED-4DB2-BD59-A6C34878D82A}">
                    <a16:rowId xmlns:a16="http://schemas.microsoft.com/office/drawing/2014/main" val="2629762974"/>
                  </a:ext>
                </a:extLst>
              </a:tr>
              <a:tr h="370840">
                <a:tc>
                  <a:txBody>
                    <a:bodyPr/>
                    <a:lstStyle/>
                    <a:p>
                      <a:r>
                        <a:rPr lang="en-GB" sz="1200" dirty="0"/>
                        <a:t>Police Commissioner</a:t>
                      </a:r>
                    </a:p>
                  </a:txBody>
                  <a:tcPr/>
                </a:tc>
                <a:tc>
                  <a:txBody>
                    <a:bodyPr/>
                    <a:lstStyle/>
                    <a:p>
                      <a:r>
                        <a:rPr lang="en-GB" sz="1200" dirty="0"/>
                        <a:t>In progress</a:t>
                      </a:r>
                    </a:p>
                  </a:txBody>
                  <a:tcPr>
                    <a:solidFill>
                      <a:srgbClr val="FFC000"/>
                    </a:solidFill>
                  </a:tcPr>
                </a:tc>
                <a:tc>
                  <a:txBody>
                    <a:bodyPr/>
                    <a:lstStyle/>
                    <a:p>
                      <a:r>
                        <a:rPr lang="en-GB" sz="1200" dirty="0"/>
                        <a:t>BPC/ BPWG</a:t>
                      </a:r>
                    </a:p>
                  </a:txBody>
                  <a:tcPr/>
                </a:tc>
                <a:tc>
                  <a:txBody>
                    <a:bodyPr/>
                    <a:lstStyle/>
                    <a:p>
                      <a:r>
                        <a:rPr lang="en-GB" sz="1200" dirty="0"/>
                        <a:t>Ongoing</a:t>
                      </a:r>
                    </a:p>
                  </a:txBody>
                  <a:tcPr/>
                </a:tc>
                <a:tc>
                  <a:txBody>
                    <a:bodyPr/>
                    <a:lstStyle/>
                    <a:p>
                      <a:r>
                        <a:rPr lang="en-GB" sz="1200" dirty="0"/>
                        <a:t>Engaged but little co-operation – utilise media strategy to put on pressure</a:t>
                      </a:r>
                    </a:p>
                  </a:txBody>
                  <a:tcPr/>
                </a:tc>
                <a:extLst>
                  <a:ext uri="{0D108BD9-81ED-4DB2-BD59-A6C34878D82A}">
                    <a16:rowId xmlns:a16="http://schemas.microsoft.com/office/drawing/2014/main" val="93194678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Coach Companies &amp; drivers</a:t>
                      </a:r>
                    </a:p>
                    <a:p>
                      <a:endParaRPr lang="en-GB" sz="1200" dirty="0"/>
                    </a:p>
                  </a:txBody>
                  <a:tcPr/>
                </a:tc>
                <a:tc>
                  <a:txBody>
                    <a:bodyPr/>
                    <a:lstStyle/>
                    <a:p>
                      <a:r>
                        <a:rPr lang="en-GB" sz="1200" dirty="0"/>
                        <a:t>In progress</a:t>
                      </a:r>
                    </a:p>
                  </a:txBody>
                  <a:tcPr>
                    <a:solidFill>
                      <a:srgbClr val="FFC000"/>
                    </a:solidFill>
                  </a:tcPr>
                </a:tc>
                <a:tc>
                  <a:txBody>
                    <a:bodyPr/>
                    <a:lstStyle/>
                    <a:p>
                      <a:r>
                        <a:rPr lang="en-GB" sz="1200" dirty="0"/>
                        <a:t>BPWG/ Residents/</a:t>
                      </a:r>
                    </a:p>
                    <a:p>
                      <a:r>
                        <a:rPr lang="en-GB" sz="1200" dirty="0"/>
                        <a:t>Local businesses</a:t>
                      </a:r>
                    </a:p>
                  </a:txBody>
                  <a:tcPr/>
                </a:tc>
                <a:tc>
                  <a:txBody>
                    <a:bodyPr/>
                    <a:lstStyle/>
                    <a:p>
                      <a:r>
                        <a:rPr lang="en-GB" sz="1200" dirty="0"/>
                        <a:t>June/July 2024</a:t>
                      </a:r>
                    </a:p>
                  </a:txBody>
                  <a:tcPr/>
                </a:tc>
                <a:tc>
                  <a:txBody>
                    <a:bodyPr/>
                    <a:lstStyle/>
                    <a:p>
                      <a:r>
                        <a:rPr lang="en-GB" sz="1200" dirty="0"/>
                        <a:t>List of 53 coach companies identified. Writing letter explaining impact to village, safety and bridge to all directors w/c 17 June 24</a:t>
                      </a:r>
                    </a:p>
                  </a:txBody>
                  <a:tcPr/>
                </a:tc>
                <a:extLst>
                  <a:ext uri="{0D108BD9-81ED-4DB2-BD59-A6C34878D82A}">
                    <a16:rowId xmlns:a16="http://schemas.microsoft.com/office/drawing/2014/main" val="3223619463"/>
                  </a:ext>
                </a:extLst>
              </a:tr>
              <a:tr h="370840">
                <a:tc>
                  <a:txBody>
                    <a:bodyPr/>
                    <a:lstStyle/>
                    <a:p>
                      <a:r>
                        <a:rPr lang="en-GB" sz="1200" dirty="0"/>
                        <a:t>MP</a:t>
                      </a:r>
                    </a:p>
                  </a:txBody>
                  <a:tcPr/>
                </a:tc>
                <a:tc>
                  <a:txBody>
                    <a:bodyPr/>
                    <a:lstStyle/>
                    <a:p>
                      <a:r>
                        <a:rPr lang="en-GB" sz="1200" dirty="0"/>
                        <a:t>Engaged</a:t>
                      </a:r>
                    </a:p>
                  </a:txBody>
                  <a:tcPr>
                    <a:solidFill>
                      <a:srgbClr val="00B050"/>
                    </a:solidFill>
                  </a:tcPr>
                </a:tc>
                <a:tc>
                  <a:txBody>
                    <a:bodyPr/>
                    <a:lstStyle/>
                    <a:p>
                      <a:r>
                        <a:rPr lang="en-GB" sz="1200" dirty="0"/>
                        <a:t>BPWG</a:t>
                      </a:r>
                    </a:p>
                  </a:txBody>
                  <a:tcPr/>
                </a:tc>
                <a:tc>
                  <a:txBody>
                    <a:bodyPr/>
                    <a:lstStyle/>
                    <a:p>
                      <a:r>
                        <a:rPr lang="en-GB" sz="1200" dirty="0"/>
                        <a:t>June 2024</a:t>
                      </a:r>
                    </a:p>
                  </a:txBody>
                  <a:tcPr/>
                </a:tc>
                <a:tc>
                  <a:txBody>
                    <a:bodyPr/>
                    <a:lstStyle/>
                    <a:p>
                      <a:r>
                        <a:rPr lang="en-GB" sz="1200" dirty="0"/>
                        <a:t>Sir Geoffrey Clifton-Brown to put pressure on authorities in June</a:t>
                      </a:r>
                    </a:p>
                  </a:txBody>
                  <a:tcPr/>
                </a:tc>
                <a:extLst>
                  <a:ext uri="{0D108BD9-81ED-4DB2-BD59-A6C34878D82A}">
                    <a16:rowId xmlns:a16="http://schemas.microsoft.com/office/drawing/2014/main" val="1706203542"/>
                  </a:ext>
                </a:extLst>
              </a:tr>
              <a:tr h="370840">
                <a:tc>
                  <a:txBody>
                    <a:bodyPr/>
                    <a:lstStyle/>
                    <a:p>
                      <a:r>
                        <a:rPr lang="en-GB" sz="1200" dirty="0"/>
                        <a:t>Media &amp; Social Media</a:t>
                      </a:r>
                    </a:p>
                  </a:txBody>
                  <a:tcPr/>
                </a:tc>
                <a:tc>
                  <a:txBody>
                    <a:bodyPr/>
                    <a:lstStyle/>
                    <a:p>
                      <a:r>
                        <a:rPr lang="en-GB" sz="1200" dirty="0"/>
                        <a:t>Engaged</a:t>
                      </a:r>
                    </a:p>
                  </a:txBody>
                  <a:tcPr>
                    <a:solidFill>
                      <a:srgbClr val="00B050"/>
                    </a:solidFill>
                  </a:tcPr>
                </a:tc>
                <a:tc>
                  <a:txBody>
                    <a:bodyPr/>
                    <a:lstStyle/>
                    <a:p>
                      <a:r>
                        <a:rPr lang="en-GB" sz="1200" dirty="0"/>
                        <a:t>BPWG</a:t>
                      </a:r>
                    </a:p>
                  </a:txBody>
                  <a:tcPr/>
                </a:tc>
                <a:tc>
                  <a:txBody>
                    <a:bodyPr/>
                    <a:lstStyle/>
                    <a:p>
                      <a:r>
                        <a:rPr lang="en-GB" sz="1200" dirty="0"/>
                        <a:t>Ongoing</a:t>
                      </a:r>
                    </a:p>
                  </a:txBody>
                  <a:tcPr/>
                </a:tc>
                <a:tc>
                  <a:txBody>
                    <a:bodyPr/>
                    <a:lstStyle/>
                    <a:p>
                      <a:r>
                        <a:rPr lang="en-GB" sz="1200" dirty="0"/>
                        <a:t>Some BBC coverage. Engaged journalist/s. Always need more (+social) Agree messaging – change behaviours and awareness/pressure on Authorities. Spectator to publish article</a:t>
                      </a:r>
                    </a:p>
                  </a:txBody>
                  <a:tcPr/>
                </a:tc>
                <a:extLst>
                  <a:ext uri="{0D108BD9-81ED-4DB2-BD59-A6C34878D82A}">
                    <a16:rowId xmlns:a16="http://schemas.microsoft.com/office/drawing/2014/main" val="2528339885"/>
                  </a:ext>
                </a:extLst>
              </a:tr>
              <a:tr h="370840">
                <a:tc>
                  <a:txBody>
                    <a:bodyPr/>
                    <a:lstStyle/>
                    <a:p>
                      <a:r>
                        <a:rPr lang="en-GB" sz="1200" dirty="0"/>
                        <a:t>National Trust</a:t>
                      </a:r>
                    </a:p>
                  </a:txBody>
                  <a:tcPr/>
                </a:tc>
                <a:tc>
                  <a:txBody>
                    <a:bodyPr/>
                    <a:lstStyle/>
                    <a:p>
                      <a:r>
                        <a:rPr lang="en-GB" sz="1200" dirty="0"/>
                        <a:t>In progress</a:t>
                      </a:r>
                    </a:p>
                  </a:txBody>
                  <a:tcPr>
                    <a:solidFill>
                      <a:srgbClr val="FFC000"/>
                    </a:solidFill>
                  </a:tcPr>
                </a:tc>
                <a:tc>
                  <a:txBody>
                    <a:bodyPr/>
                    <a:lstStyle/>
                    <a:p>
                      <a:r>
                        <a:rPr lang="en-GB" sz="1200" dirty="0"/>
                        <a:t>BPC/ BPWG</a:t>
                      </a:r>
                    </a:p>
                  </a:txBody>
                  <a:tcPr/>
                </a:tc>
                <a:tc>
                  <a:txBody>
                    <a:bodyPr/>
                    <a:lstStyle/>
                    <a:p>
                      <a:r>
                        <a:rPr lang="en-GB" sz="1200" dirty="0"/>
                        <a:t>June 2024</a:t>
                      </a:r>
                    </a:p>
                  </a:txBody>
                  <a:tcPr/>
                </a:tc>
                <a:tc>
                  <a:txBody>
                    <a:bodyPr/>
                    <a:lstStyle/>
                    <a:p>
                      <a:r>
                        <a:rPr lang="en-GB" sz="1200" dirty="0"/>
                        <a:t>Part of attraction in Arlington Row. Can they help fund solutions/provide resource? Discuss with Sherbourne office and HQ</a:t>
                      </a:r>
                    </a:p>
                  </a:txBody>
                  <a:tcPr/>
                </a:tc>
                <a:extLst>
                  <a:ext uri="{0D108BD9-81ED-4DB2-BD59-A6C34878D82A}">
                    <a16:rowId xmlns:a16="http://schemas.microsoft.com/office/drawing/2014/main" val="1698978129"/>
                  </a:ext>
                </a:extLst>
              </a:tr>
              <a:tr h="370840">
                <a:tc>
                  <a:txBody>
                    <a:bodyPr/>
                    <a:lstStyle/>
                    <a:p>
                      <a:r>
                        <a:rPr lang="en-GB" sz="1200" dirty="0"/>
                        <a:t>Local Businesses</a:t>
                      </a:r>
                    </a:p>
                  </a:txBody>
                  <a:tcPr/>
                </a:tc>
                <a:tc>
                  <a:txBody>
                    <a:bodyPr/>
                    <a:lstStyle/>
                    <a:p>
                      <a:r>
                        <a:rPr lang="en-GB" sz="1200" dirty="0"/>
                        <a:t>In progress</a:t>
                      </a:r>
                    </a:p>
                  </a:txBody>
                  <a:tcPr>
                    <a:solidFill>
                      <a:srgbClr val="FFC000"/>
                    </a:solidFill>
                  </a:tcPr>
                </a:tc>
                <a:tc>
                  <a:txBody>
                    <a:bodyPr/>
                    <a:lstStyle/>
                    <a:p>
                      <a:r>
                        <a:rPr lang="en-GB" sz="1200" dirty="0"/>
                        <a:t>BPC/ BPWH</a:t>
                      </a:r>
                    </a:p>
                  </a:txBody>
                  <a:tcPr/>
                </a:tc>
                <a:tc>
                  <a:txBody>
                    <a:bodyPr/>
                    <a:lstStyle/>
                    <a:p>
                      <a:r>
                        <a:rPr lang="en-GB" sz="1200" dirty="0"/>
                        <a:t>Ongoing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Media interviews, survey opinions and impacts. Trout Farm, The Swan, Catherine Wheel, The Twig, Nicks Ice Cream</a:t>
                      </a:r>
                    </a:p>
                  </a:txBody>
                  <a:tcPr/>
                </a:tc>
                <a:extLst>
                  <a:ext uri="{0D108BD9-81ED-4DB2-BD59-A6C34878D82A}">
                    <a16:rowId xmlns:a16="http://schemas.microsoft.com/office/drawing/2014/main" val="1270385099"/>
                  </a:ext>
                </a:extLst>
              </a:tr>
              <a:tr h="370840">
                <a:tc>
                  <a:txBody>
                    <a:bodyPr/>
                    <a:lstStyle/>
                    <a:p>
                      <a:r>
                        <a:rPr lang="en-GB" sz="1200" dirty="0"/>
                        <a:t>Residents</a:t>
                      </a:r>
                    </a:p>
                  </a:txBody>
                  <a:tcPr/>
                </a:tc>
                <a:tc>
                  <a:txBody>
                    <a:bodyPr/>
                    <a:lstStyle/>
                    <a:p>
                      <a:r>
                        <a:rPr lang="en-GB" sz="1200" dirty="0"/>
                        <a:t>In progress</a:t>
                      </a:r>
                    </a:p>
                  </a:txBody>
                  <a:tcPr>
                    <a:solidFill>
                      <a:srgbClr val="FFC000"/>
                    </a:solidFill>
                  </a:tcPr>
                </a:tc>
                <a:tc>
                  <a:txBody>
                    <a:bodyPr/>
                    <a:lstStyle/>
                    <a:p>
                      <a:r>
                        <a:rPr lang="en-GB" sz="1200" dirty="0">
                          <a:solidFill>
                            <a:schemeClr val="tx1"/>
                          </a:solidFill>
                        </a:rPr>
                        <a:t>BPWG</a:t>
                      </a:r>
                    </a:p>
                  </a:txBody>
                  <a:tcPr/>
                </a:tc>
                <a:tc>
                  <a:txBody>
                    <a:bodyPr/>
                    <a:lstStyle/>
                    <a:p>
                      <a:r>
                        <a:rPr lang="en-GB" sz="1200" dirty="0">
                          <a:solidFill>
                            <a:schemeClr val="tx1"/>
                          </a:solidFill>
                        </a:rPr>
                        <a:t>June 2024</a:t>
                      </a:r>
                    </a:p>
                  </a:txBody>
                  <a:tcPr/>
                </a:tc>
                <a:tc>
                  <a:txBody>
                    <a:bodyPr/>
                    <a:lstStyle/>
                    <a:p>
                      <a:r>
                        <a:rPr lang="en-GB" sz="1200" dirty="0"/>
                        <a:t>Share draft plan for comments. Potential Survey/media interviews. Create templates for notices on put on cars/letters to coach operators. Potential for demonstrations with Police and Media attendance?</a:t>
                      </a:r>
                    </a:p>
                  </a:txBody>
                  <a:tcPr/>
                </a:tc>
                <a:extLst>
                  <a:ext uri="{0D108BD9-81ED-4DB2-BD59-A6C34878D82A}">
                    <a16:rowId xmlns:a16="http://schemas.microsoft.com/office/drawing/2014/main" val="2176126011"/>
                  </a:ext>
                </a:extLst>
              </a:tr>
            </a:tbl>
          </a:graphicData>
        </a:graphic>
      </p:graphicFrame>
    </p:spTree>
    <p:extLst>
      <p:ext uri="{BB962C8B-B14F-4D97-AF65-F5344CB8AC3E}">
        <p14:creationId xmlns:p14="http://schemas.microsoft.com/office/powerpoint/2010/main" val="2593935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A349C-626B-B90D-9010-638A3E350534}"/>
              </a:ext>
            </a:extLst>
          </p:cNvPr>
          <p:cNvSpPr>
            <a:spLocks noGrp="1"/>
          </p:cNvSpPr>
          <p:nvPr>
            <p:ph type="ctrTitle"/>
          </p:nvPr>
        </p:nvSpPr>
        <p:spPr/>
        <p:txBody>
          <a:bodyPr/>
          <a:lstStyle/>
          <a:p>
            <a:r>
              <a:rPr lang="en-GB" dirty="0"/>
              <a:t>signage</a:t>
            </a:r>
          </a:p>
        </p:txBody>
      </p:sp>
    </p:spTree>
    <p:extLst>
      <p:ext uri="{BB962C8B-B14F-4D97-AF65-F5344CB8AC3E}">
        <p14:creationId xmlns:p14="http://schemas.microsoft.com/office/powerpoint/2010/main" val="723805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888F5B32-3FA7-747D-ADD5-68E561348719}"/>
              </a:ext>
            </a:extLst>
          </p:cNvPr>
          <p:cNvGraphicFramePr/>
          <p:nvPr/>
        </p:nvGraphicFramePr>
        <p:xfrm>
          <a:off x="822960" y="2114490"/>
          <a:ext cx="2560320" cy="3901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a:extLst>
              <a:ext uri="{FF2B5EF4-FFF2-40B4-BE49-F238E27FC236}">
                <a16:creationId xmlns:a16="http://schemas.microsoft.com/office/drawing/2014/main" id="{04975784-B26A-6CE7-250A-8057342D41FA}"/>
              </a:ext>
            </a:extLst>
          </p:cNvPr>
          <p:cNvGraphicFramePr/>
          <p:nvPr>
            <p:extLst>
              <p:ext uri="{D42A27DB-BD31-4B8C-83A1-F6EECF244321}">
                <p14:modId xmlns:p14="http://schemas.microsoft.com/office/powerpoint/2010/main" val="3194900108"/>
              </p:ext>
            </p:extLst>
          </p:nvPr>
        </p:nvGraphicFramePr>
        <p:xfrm>
          <a:off x="2032000" y="842070"/>
          <a:ext cx="8128000"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Display 5">
            <a:extLst>
              <a:ext uri="{FF2B5EF4-FFF2-40B4-BE49-F238E27FC236}">
                <a16:creationId xmlns:a16="http://schemas.microsoft.com/office/drawing/2014/main" id="{A5CBC1BA-DD68-B2E9-1E4C-D7F7CD136CE8}"/>
              </a:ext>
            </a:extLst>
          </p:cNvPr>
          <p:cNvSpPr/>
          <p:nvPr/>
        </p:nvSpPr>
        <p:spPr>
          <a:xfrm>
            <a:off x="10024335" y="3835713"/>
            <a:ext cx="1970442" cy="1829981"/>
          </a:xfrm>
          <a:prstGeom prst="flowChartDispla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Changes of elected stakeholders – re-engagement required?</a:t>
            </a:r>
          </a:p>
        </p:txBody>
      </p:sp>
      <p:sp>
        <p:nvSpPr>
          <p:cNvPr id="7" name="Display 6">
            <a:extLst>
              <a:ext uri="{FF2B5EF4-FFF2-40B4-BE49-F238E27FC236}">
                <a16:creationId xmlns:a16="http://schemas.microsoft.com/office/drawing/2014/main" id="{0283C324-F2CF-3778-D6E2-D76CE92EA52F}"/>
              </a:ext>
            </a:extLst>
          </p:cNvPr>
          <p:cNvSpPr/>
          <p:nvPr/>
        </p:nvSpPr>
        <p:spPr>
          <a:xfrm rot="10800000" flipV="1">
            <a:off x="197223" y="3835713"/>
            <a:ext cx="1970442" cy="1829981"/>
          </a:xfrm>
          <a:prstGeom prst="flowChartDispla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Ability to report illegal parking to Police/Parking enforcement for tickets to be raised</a:t>
            </a:r>
          </a:p>
        </p:txBody>
      </p:sp>
      <p:sp>
        <p:nvSpPr>
          <p:cNvPr id="8" name="Display 7">
            <a:extLst>
              <a:ext uri="{FF2B5EF4-FFF2-40B4-BE49-F238E27FC236}">
                <a16:creationId xmlns:a16="http://schemas.microsoft.com/office/drawing/2014/main" id="{4658A999-95C4-0967-F045-9861076BAA3D}"/>
              </a:ext>
            </a:extLst>
          </p:cNvPr>
          <p:cNvSpPr/>
          <p:nvPr/>
        </p:nvSpPr>
        <p:spPr>
          <a:xfrm>
            <a:off x="10024335" y="1295116"/>
            <a:ext cx="1970442" cy="1829981"/>
          </a:xfrm>
          <a:prstGeom prst="flowChartDispla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Constant/ regular enforcement required</a:t>
            </a:r>
          </a:p>
        </p:txBody>
      </p:sp>
      <p:sp>
        <p:nvSpPr>
          <p:cNvPr id="2" name="TextBox 1">
            <a:extLst>
              <a:ext uri="{FF2B5EF4-FFF2-40B4-BE49-F238E27FC236}">
                <a16:creationId xmlns:a16="http://schemas.microsoft.com/office/drawing/2014/main" id="{CC150FCD-0312-B8E0-8FE4-A25DDB16A526}"/>
              </a:ext>
            </a:extLst>
          </p:cNvPr>
          <p:cNvSpPr txBox="1"/>
          <p:nvPr/>
        </p:nvSpPr>
        <p:spPr>
          <a:xfrm>
            <a:off x="487680" y="441960"/>
            <a:ext cx="5608320" cy="400110"/>
          </a:xfrm>
          <a:prstGeom prst="rect">
            <a:avLst/>
          </a:prstGeom>
          <a:noFill/>
        </p:spPr>
        <p:txBody>
          <a:bodyPr wrap="square" rtlCol="0">
            <a:spAutoFit/>
          </a:bodyPr>
          <a:lstStyle/>
          <a:p>
            <a:pPr>
              <a:spcAft>
                <a:spcPts val="600"/>
              </a:spcAft>
            </a:pPr>
            <a:r>
              <a:rPr lang="en-GB" sz="2000" dirty="0"/>
              <a:t>12. SIGNAGE</a:t>
            </a:r>
          </a:p>
        </p:txBody>
      </p:sp>
      <p:sp>
        <p:nvSpPr>
          <p:cNvPr id="9" name="Display 8">
            <a:extLst>
              <a:ext uri="{FF2B5EF4-FFF2-40B4-BE49-F238E27FC236}">
                <a16:creationId xmlns:a16="http://schemas.microsoft.com/office/drawing/2014/main" id="{7D2EC59C-B2F3-1E42-51BB-7E8DE05AC50A}"/>
              </a:ext>
            </a:extLst>
          </p:cNvPr>
          <p:cNvSpPr/>
          <p:nvPr/>
        </p:nvSpPr>
        <p:spPr>
          <a:xfrm rot="10800000" flipV="1">
            <a:off x="197223" y="1242180"/>
            <a:ext cx="1970442" cy="1829981"/>
          </a:xfrm>
          <a:prstGeom prst="flowChartDisplay">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Cost for signage to be co-funded by Highways, Parish, Trout Farm?</a:t>
            </a:r>
          </a:p>
        </p:txBody>
      </p:sp>
    </p:spTree>
    <p:extLst>
      <p:ext uri="{BB962C8B-B14F-4D97-AF65-F5344CB8AC3E}">
        <p14:creationId xmlns:p14="http://schemas.microsoft.com/office/powerpoint/2010/main" val="3784471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CFEE47-2DA6-7EDC-0356-DBFF588DE6F4}"/>
              </a:ext>
            </a:extLst>
          </p:cNvPr>
          <p:cNvSpPr txBox="1"/>
          <p:nvPr/>
        </p:nvSpPr>
        <p:spPr>
          <a:xfrm>
            <a:off x="487680" y="441960"/>
            <a:ext cx="11242358" cy="4093428"/>
          </a:xfrm>
          <a:prstGeom prst="rect">
            <a:avLst/>
          </a:prstGeom>
          <a:noFill/>
        </p:spPr>
        <p:txBody>
          <a:bodyPr wrap="square" rtlCol="0">
            <a:spAutoFit/>
          </a:bodyPr>
          <a:lstStyle/>
          <a:p>
            <a:pPr>
              <a:spcAft>
                <a:spcPts val="600"/>
              </a:spcAft>
            </a:pPr>
            <a:r>
              <a:rPr lang="en-GB" sz="2000" dirty="0"/>
              <a:t>SIGNAGE</a:t>
            </a:r>
          </a:p>
          <a:p>
            <a:pPr>
              <a:spcAft>
                <a:spcPts val="600"/>
              </a:spcAft>
            </a:pPr>
            <a:endParaRPr lang="en-GB" sz="2000" dirty="0"/>
          </a:p>
          <a:p>
            <a:pPr>
              <a:spcAft>
                <a:spcPts val="600"/>
              </a:spcAft>
            </a:pPr>
            <a:r>
              <a:rPr lang="en-GB" sz="2000" dirty="0"/>
              <a:t>Current signage insufficient in village and on approaching roads for weight limit and parking (for example to the two Trout Farm carparks).</a:t>
            </a:r>
            <a:br>
              <a:rPr lang="en-GB" sz="2000" dirty="0"/>
            </a:br>
            <a:br>
              <a:rPr lang="en-GB" sz="2000" dirty="0"/>
            </a:br>
            <a:r>
              <a:rPr lang="en-GB" sz="2000" dirty="0"/>
              <a:t>If weight-limit can be reduced following bridge damage survey, and to include PSV’s, additional signage may need to be placed on A40/B4425 junction at Burford and at Cirencester end to make coaches and HGV’s aware of weak bridge and new weight limit. Hopefully to prohibit HGV’s and PSV’s.</a:t>
            </a:r>
            <a:br>
              <a:rPr lang="en-GB" sz="2000" dirty="0"/>
            </a:br>
            <a:endParaRPr lang="en-GB" sz="2000" dirty="0"/>
          </a:p>
          <a:p>
            <a:pPr>
              <a:spcAft>
                <a:spcPts val="600"/>
              </a:spcAft>
            </a:pPr>
            <a:r>
              <a:rPr lang="en-GB" sz="2000" dirty="0"/>
              <a:t>As new TRO is implemented and new car/coach parking, signage will need to be updated approaching and within village. It will need to be prominent and directional to the appropriate parking area.</a:t>
            </a:r>
          </a:p>
          <a:p>
            <a:pPr>
              <a:spcAft>
                <a:spcPts val="600"/>
              </a:spcAft>
            </a:pPr>
            <a:r>
              <a:rPr lang="en-GB" sz="2000" dirty="0"/>
              <a:t>Suggest we also place “no pedestrian” signage at either side of Swan Bridge</a:t>
            </a:r>
          </a:p>
        </p:txBody>
      </p:sp>
      <p:graphicFrame>
        <p:nvGraphicFramePr>
          <p:cNvPr id="3" name="Table 2">
            <a:extLst>
              <a:ext uri="{FF2B5EF4-FFF2-40B4-BE49-F238E27FC236}">
                <a16:creationId xmlns:a16="http://schemas.microsoft.com/office/drawing/2014/main" id="{39778DE3-156E-F9BD-E6AE-9952455161F9}"/>
              </a:ext>
            </a:extLst>
          </p:cNvPr>
          <p:cNvGraphicFramePr>
            <a:graphicFrameLocks noGrp="1"/>
          </p:cNvGraphicFramePr>
          <p:nvPr>
            <p:extLst>
              <p:ext uri="{D42A27DB-BD31-4B8C-83A1-F6EECF244321}">
                <p14:modId xmlns:p14="http://schemas.microsoft.com/office/powerpoint/2010/main" val="2929898256"/>
              </p:ext>
            </p:extLst>
          </p:nvPr>
        </p:nvGraphicFramePr>
        <p:xfrm>
          <a:off x="655320" y="5021668"/>
          <a:ext cx="10881360" cy="1529080"/>
        </p:xfrm>
        <a:graphic>
          <a:graphicData uri="http://schemas.openxmlformats.org/drawingml/2006/table">
            <a:tbl>
              <a:tblPr firstRow="1" bandRow="1">
                <a:tableStyleId>{21E4AEA4-8DFA-4A89-87EB-49C32662AFE0}</a:tableStyleId>
              </a:tblPr>
              <a:tblGrid>
                <a:gridCol w="2176272">
                  <a:extLst>
                    <a:ext uri="{9D8B030D-6E8A-4147-A177-3AD203B41FA5}">
                      <a16:colId xmlns:a16="http://schemas.microsoft.com/office/drawing/2014/main" val="2480874352"/>
                    </a:ext>
                  </a:extLst>
                </a:gridCol>
                <a:gridCol w="2176272">
                  <a:extLst>
                    <a:ext uri="{9D8B030D-6E8A-4147-A177-3AD203B41FA5}">
                      <a16:colId xmlns:a16="http://schemas.microsoft.com/office/drawing/2014/main" val="2944042970"/>
                    </a:ext>
                  </a:extLst>
                </a:gridCol>
                <a:gridCol w="1150049">
                  <a:extLst>
                    <a:ext uri="{9D8B030D-6E8A-4147-A177-3AD203B41FA5}">
                      <a16:colId xmlns:a16="http://schemas.microsoft.com/office/drawing/2014/main" val="1755185795"/>
                    </a:ext>
                  </a:extLst>
                </a:gridCol>
                <a:gridCol w="1214437">
                  <a:extLst>
                    <a:ext uri="{9D8B030D-6E8A-4147-A177-3AD203B41FA5}">
                      <a16:colId xmlns:a16="http://schemas.microsoft.com/office/drawing/2014/main" val="71644989"/>
                    </a:ext>
                  </a:extLst>
                </a:gridCol>
                <a:gridCol w="4164330">
                  <a:extLst>
                    <a:ext uri="{9D8B030D-6E8A-4147-A177-3AD203B41FA5}">
                      <a16:colId xmlns:a16="http://schemas.microsoft.com/office/drawing/2014/main" val="731097690"/>
                    </a:ext>
                  </a:extLst>
                </a:gridCol>
              </a:tblGrid>
              <a:tr h="370840">
                <a:tc>
                  <a:txBody>
                    <a:bodyPr/>
                    <a:lstStyle/>
                    <a:p>
                      <a:r>
                        <a:rPr lang="en-GB" sz="1600" dirty="0">
                          <a:solidFill>
                            <a:schemeClr val="tx1"/>
                          </a:solidFill>
                        </a:rPr>
                        <a:t>Actions</a:t>
                      </a:r>
                    </a:p>
                  </a:txBody>
                  <a:tcPr/>
                </a:tc>
                <a:tc>
                  <a:txBody>
                    <a:bodyPr/>
                    <a:lstStyle/>
                    <a:p>
                      <a:r>
                        <a:rPr lang="en-GB" sz="1600" dirty="0">
                          <a:solidFill>
                            <a:schemeClr val="tx1"/>
                          </a:solidFill>
                        </a:rPr>
                        <a:t>Status</a:t>
                      </a:r>
                    </a:p>
                  </a:txBody>
                  <a:tcPr/>
                </a:tc>
                <a:tc>
                  <a:txBody>
                    <a:bodyPr/>
                    <a:lstStyle/>
                    <a:p>
                      <a:r>
                        <a:rPr lang="en-GB" sz="1600" dirty="0">
                          <a:solidFill>
                            <a:schemeClr val="tx1"/>
                          </a:solidFill>
                        </a:rPr>
                        <a:t>By Who</a:t>
                      </a:r>
                    </a:p>
                  </a:txBody>
                  <a:tcPr/>
                </a:tc>
                <a:tc>
                  <a:txBody>
                    <a:bodyPr/>
                    <a:lstStyle/>
                    <a:p>
                      <a:r>
                        <a:rPr lang="en-GB" sz="1600" dirty="0">
                          <a:solidFill>
                            <a:schemeClr val="tx1"/>
                          </a:solidFill>
                        </a:rPr>
                        <a:t>By When</a:t>
                      </a:r>
                    </a:p>
                  </a:txBody>
                  <a:tcPr/>
                </a:tc>
                <a:tc>
                  <a:txBody>
                    <a:bodyPr/>
                    <a:lstStyle/>
                    <a:p>
                      <a:r>
                        <a:rPr lang="en-GB" sz="1600" dirty="0">
                          <a:solidFill>
                            <a:schemeClr val="tx1"/>
                          </a:solidFill>
                        </a:rPr>
                        <a:t>Notes</a:t>
                      </a:r>
                    </a:p>
                  </a:txBody>
                  <a:tcPr/>
                </a:tc>
                <a:extLst>
                  <a:ext uri="{0D108BD9-81ED-4DB2-BD59-A6C34878D82A}">
                    <a16:rowId xmlns:a16="http://schemas.microsoft.com/office/drawing/2014/main" val="704668360"/>
                  </a:ext>
                </a:extLst>
              </a:tr>
              <a:tr h="370840">
                <a:tc>
                  <a:txBody>
                    <a:bodyPr/>
                    <a:lstStyle/>
                    <a:p>
                      <a:r>
                        <a:rPr lang="en-GB" sz="1600" dirty="0">
                          <a:solidFill>
                            <a:schemeClr val="tx1"/>
                          </a:solidFill>
                        </a:rPr>
                        <a:t>Review Weight Limit and Prohibition signage </a:t>
                      </a:r>
                    </a:p>
                  </a:txBody>
                  <a:tcPr/>
                </a:tc>
                <a:tc>
                  <a:txBody>
                    <a:bodyPr/>
                    <a:lstStyle/>
                    <a:p>
                      <a:r>
                        <a:rPr lang="en-GB" sz="1600" dirty="0">
                          <a:solidFill>
                            <a:schemeClr val="tx1"/>
                          </a:solidFill>
                        </a:rPr>
                        <a:t>In progress</a:t>
                      </a:r>
                    </a:p>
                  </a:txBody>
                  <a:tcPr>
                    <a:solidFill>
                      <a:srgbClr val="FFC000"/>
                    </a:solidFill>
                  </a:tcPr>
                </a:tc>
                <a:tc>
                  <a:txBody>
                    <a:bodyPr/>
                    <a:lstStyle/>
                    <a:p>
                      <a:r>
                        <a:rPr lang="en-GB" sz="1600" dirty="0">
                          <a:solidFill>
                            <a:schemeClr val="tx1"/>
                          </a:solidFill>
                        </a:rPr>
                        <a:t>BPC</a:t>
                      </a:r>
                    </a:p>
                  </a:txBody>
                  <a:tcPr/>
                </a:tc>
                <a:tc>
                  <a:txBody>
                    <a:bodyPr/>
                    <a:lstStyle/>
                    <a:p>
                      <a:r>
                        <a:rPr lang="en-GB" sz="1600" dirty="0">
                          <a:solidFill>
                            <a:schemeClr val="tx1"/>
                          </a:solidFill>
                        </a:rPr>
                        <a:t>June 2024 Short Term</a:t>
                      </a:r>
                    </a:p>
                  </a:txBody>
                  <a:tcPr/>
                </a:tc>
                <a:tc>
                  <a:txBody>
                    <a:bodyPr/>
                    <a:lstStyle/>
                    <a:p>
                      <a:r>
                        <a:rPr lang="en-GB" sz="1600" dirty="0">
                          <a:solidFill>
                            <a:schemeClr val="tx1"/>
                          </a:solidFill>
                        </a:rPr>
                        <a:t>Survey shows damage. To be repaired. 7.5T weight limit being discussed</a:t>
                      </a:r>
                    </a:p>
                  </a:txBody>
                  <a:tcPr/>
                </a:tc>
                <a:extLst>
                  <a:ext uri="{0D108BD9-81ED-4DB2-BD59-A6C34878D82A}">
                    <a16:rowId xmlns:a16="http://schemas.microsoft.com/office/drawing/2014/main" val="2016592724"/>
                  </a:ext>
                </a:extLst>
              </a:tr>
              <a:tr h="370840">
                <a:tc>
                  <a:txBody>
                    <a:bodyPr/>
                    <a:lstStyle/>
                    <a:p>
                      <a:r>
                        <a:rPr lang="en-GB" sz="1600" dirty="0">
                          <a:solidFill>
                            <a:schemeClr val="tx1"/>
                          </a:solidFill>
                        </a:rPr>
                        <a:t>Review / address Parking Signage</a:t>
                      </a:r>
                    </a:p>
                  </a:txBody>
                  <a:tcPr/>
                </a:tc>
                <a:tc>
                  <a:txBody>
                    <a:bodyPr/>
                    <a:lstStyle/>
                    <a:p>
                      <a:r>
                        <a:rPr lang="en-GB" sz="1600" dirty="0">
                          <a:solidFill>
                            <a:schemeClr val="tx1"/>
                          </a:solidFill>
                        </a:rPr>
                        <a:t>In progress</a:t>
                      </a:r>
                    </a:p>
                  </a:txBody>
                  <a:tcPr>
                    <a:solidFill>
                      <a:srgbClr val="FFC000"/>
                    </a:solidFill>
                  </a:tcPr>
                </a:tc>
                <a:tc>
                  <a:txBody>
                    <a:bodyPr/>
                    <a:lstStyle/>
                    <a:p>
                      <a:r>
                        <a:rPr lang="en-GB" sz="1600" dirty="0">
                          <a:solidFill>
                            <a:schemeClr val="tx1"/>
                          </a:solidFill>
                        </a:rPr>
                        <a:t>BPC</a:t>
                      </a:r>
                    </a:p>
                  </a:txBody>
                  <a:tcPr/>
                </a:tc>
                <a:tc>
                  <a:txBody>
                    <a:bodyPr/>
                    <a:lstStyle/>
                    <a:p>
                      <a:r>
                        <a:rPr lang="en-GB" sz="1600" dirty="0">
                          <a:solidFill>
                            <a:schemeClr val="tx1"/>
                          </a:solidFill>
                        </a:rPr>
                        <a:t>June 2024 Short Term</a:t>
                      </a:r>
                    </a:p>
                  </a:txBody>
                  <a:tcPr/>
                </a:tc>
                <a:tc>
                  <a:txBody>
                    <a:bodyPr/>
                    <a:lstStyle/>
                    <a:p>
                      <a:r>
                        <a:rPr lang="en-GB" sz="1600" dirty="0">
                          <a:solidFill>
                            <a:schemeClr val="tx1"/>
                          </a:solidFill>
                        </a:rPr>
                        <a:t>Initial signage up. Additional signage following TRO implementation</a:t>
                      </a:r>
                    </a:p>
                  </a:txBody>
                  <a:tcPr/>
                </a:tc>
                <a:extLst>
                  <a:ext uri="{0D108BD9-81ED-4DB2-BD59-A6C34878D82A}">
                    <a16:rowId xmlns:a16="http://schemas.microsoft.com/office/drawing/2014/main" val="352707776"/>
                  </a:ext>
                </a:extLst>
              </a:tr>
            </a:tbl>
          </a:graphicData>
        </a:graphic>
      </p:graphicFrame>
    </p:spTree>
    <p:extLst>
      <p:ext uri="{BB962C8B-B14F-4D97-AF65-F5344CB8AC3E}">
        <p14:creationId xmlns:p14="http://schemas.microsoft.com/office/powerpoint/2010/main" val="847577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A349C-626B-B90D-9010-638A3E350534}"/>
              </a:ext>
            </a:extLst>
          </p:cNvPr>
          <p:cNvSpPr>
            <a:spLocks noGrp="1"/>
          </p:cNvSpPr>
          <p:nvPr>
            <p:ph type="ctrTitle"/>
          </p:nvPr>
        </p:nvSpPr>
        <p:spPr/>
        <p:txBody>
          <a:bodyPr/>
          <a:lstStyle/>
          <a:p>
            <a:r>
              <a:rPr lang="en-GB" dirty="0"/>
              <a:t>parking</a:t>
            </a:r>
          </a:p>
        </p:txBody>
      </p:sp>
    </p:spTree>
    <p:extLst>
      <p:ext uri="{BB962C8B-B14F-4D97-AF65-F5344CB8AC3E}">
        <p14:creationId xmlns:p14="http://schemas.microsoft.com/office/powerpoint/2010/main" val="35374873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888F5B32-3FA7-747D-ADD5-68E561348719}"/>
              </a:ext>
            </a:extLst>
          </p:cNvPr>
          <p:cNvGraphicFramePr/>
          <p:nvPr/>
        </p:nvGraphicFramePr>
        <p:xfrm>
          <a:off x="822960" y="2114490"/>
          <a:ext cx="2560320" cy="3901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a:extLst>
              <a:ext uri="{FF2B5EF4-FFF2-40B4-BE49-F238E27FC236}">
                <a16:creationId xmlns:a16="http://schemas.microsoft.com/office/drawing/2014/main" id="{04975784-B26A-6CE7-250A-8057342D41FA}"/>
              </a:ext>
            </a:extLst>
          </p:cNvPr>
          <p:cNvGraphicFramePr/>
          <p:nvPr>
            <p:extLst>
              <p:ext uri="{D42A27DB-BD31-4B8C-83A1-F6EECF244321}">
                <p14:modId xmlns:p14="http://schemas.microsoft.com/office/powerpoint/2010/main" val="74682593"/>
              </p:ext>
            </p:extLst>
          </p:nvPr>
        </p:nvGraphicFramePr>
        <p:xfrm>
          <a:off x="2032000" y="842070"/>
          <a:ext cx="8128000"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Display 5">
            <a:extLst>
              <a:ext uri="{FF2B5EF4-FFF2-40B4-BE49-F238E27FC236}">
                <a16:creationId xmlns:a16="http://schemas.microsoft.com/office/drawing/2014/main" id="{A5CBC1BA-DD68-B2E9-1E4C-D7F7CD136CE8}"/>
              </a:ext>
            </a:extLst>
          </p:cNvPr>
          <p:cNvSpPr/>
          <p:nvPr/>
        </p:nvSpPr>
        <p:spPr>
          <a:xfrm>
            <a:off x="10024335" y="3835713"/>
            <a:ext cx="1970442" cy="1829981"/>
          </a:xfrm>
          <a:prstGeom prst="flowChartDispla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Changes of elected stakeholders – re-engagement required?</a:t>
            </a:r>
          </a:p>
        </p:txBody>
      </p:sp>
      <p:sp>
        <p:nvSpPr>
          <p:cNvPr id="7" name="Display 6">
            <a:extLst>
              <a:ext uri="{FF2B5EF4-FFF2-40B4-BE49-F238E27FC236}">
                <a16:creationId xmlns:a16="http://schemas.microsoft.com/office/drawing/2014/main" id="{0283C324-F2CF-3778-D6E2-D76CE92EA52F}"/>
              </a:ext>
            </a:extLst>
          </p:cNvPr>
          <p:cNvSpPr/>
          <p:nvPr/>
        </p:nvSpPr>
        <p:spPr>
          <a:xfrm rot="10800000" flipV="1">
            <a:off x="197223" y="3835713"/>
            <a:ext cx="1970442" cy="1829981"/>
          </a:xfrm>
          <a:prstGeom prst="flowChartDispla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Could we partly fund through enforcement in village (long term)</a:t>
            </a:r>
          </a:p>
        </p:txBody>
      </p:sp>
      <p:sp>
        <p:nvSpPr>
          <p:cNvPr id="8" name="Display 7">
            <a:extLst>
              <a:ext uri="{FF2B5EF4-FFF2-40B4-BE49-F238E27FC236}">
                <a16:creationId xmlns:a16="http://schemas.microsoft.com/office/drawing/2014/main" id="{4658A999-95C4-0967-F045-9861076BAA3D}"/>
              </a:ext>
            </a:extLst>
          </p:cNvPr>
          <p:cNvSpPr/>
          <p:nvPr/>
        </p:nvSpPr>
        <p:spPr>
          <a:xfrm>
            <a:off x="10024335" y="1295116"/>
            <a:ext cx="1970442" cy="1829981"/>
          </a:xfrm>
          <a:prstGeom prst="flowChartDispla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Does anyone have land? Know of land we can use for coaches? Who funds?</a:t>
            </a:r>
          </a:p>
        </p:txBody>
      </p:sp>
      <p:sp>
        <p:nvSpPr>
          <p:cNvPr id="2" name="TextBox 1">
            <a:extLst>
              <a:ext uri="{FF2B5EF4-FFF2-40B4-BE49-F238E27FC236}">
                <a16:creationId xmlns:a16="http://schemas.microsoft.com/office/drawing/2014/main" id="{CC150FCD-0312-B8E0-8FE4-A25DDB16A526}"/>
              </a:ext>
            </a:extLst>
          </p:cNvPr>
          <p:cNvSpPr txBox="1"/>
          <p:nvPr/>
        </p:nvSpPr>
        <p:spPr>
          <a:xfrm>
            <a:off x="487680" y="441960"/>
            <a:ext cx="5608320" cy="400110"/>
          </a:xfrm>
          <a:prstGeom prst="rect">
            <a:avLst/>
          </a:prstGeom>
          <a:noFill/>
        </p:spPr>
        <p:txBody>
          <a:bodyPr wrap="square" rtlCol="0">
            <a:spAutoFit/>
          </a:bodyPr>
          <a:lstStyle/>
          <a:p>
            <a:pPr>
              <a:spcAft>
                <a:spcPts val="600"/>
              </a:spcAft>
            </a:pPr>
            <a:r>
              <a:rPr lang="en-GB" sz="2000" dirty="0"/>
              <a:t>13, 14, 15, 16 PARKING</a:t>
            </a:r>
          </a:p>
        </p:txBody>
      </p:sp>
      <p:sp>
        <p:nvSpPr>
          <p:cNvPr id="9" name="Display 8">
            <a:extLst>
              <a:ext uri="{FF2B5EF4-FFF2-40B4-BE49-F238E27FC236}">
                <a16:creationId xmlns:a16="http://schemas.microsoft.com/office/drawing/2014/main" id="{7D2EC59C-B2F3-1E42-51BB-7E8DE05AC50A}"/>
              </a:ext>
            </a:extLst>
          </p:cNvPr>
          <p:cNvSpPr/>
          <p:nvPr/>
        </p:nvSpPr>
        <p:spPr>
          <a:xfrm rot="10800000" flipV="1">
            <a:off x="197223" y="1242180"/>
            <a:ext cx="1970442" cy="1829981"/>
          </a:xfrm>
          <a:prstGeom prst="flowChartDisplay">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Trout Farm land for cars. Land for coaches to be identified</a:t>
            </a:r>
          </a:p>
        </p:txBody>
      </p:sp>
    </p:spTree>
    <p:extLst>
      <p:ext uri="{BB962C8B-B14F-4D97-AF65-F5344CB8AC3E}">
        <p14:creationId xmlns:p14="http://schemas.microsoft.com/office/powerpoint/2010/main" val="17782049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CFEE47-2DA6-7EDC-0356-DBFF588DE6F4}"/>
              </a:ext>
            </a:extLst>
          </p:cNvPr>
          <p:cNvSpPr txBox="1"/>
          <p:nvPr/>
        </p:nvSpPr>
        <p:spPr>
          <a:xfrm>
            <a:off x="487680" y="441960"/>
            <a:ext cx="11185208" cy="4170372"/>
          </a:xfrm>
          <a:prstGeom prst="rect">
            <a:avLst/>
          </a:prstGeom>
          <a:noFill/>
        </p:spPr>
        <p:txBody>
          <a:bodyPr wrap="square" rtlCol="0">
            <a:spAutoFit/>
          </a:bodyPr>
          <a:lstStyle/>
          <a:p>
            <a:pPr>
              <a:spcAft>
                <a:spcPts val="600"/>
              </a:spcAft>
            </a:pPr>
            <a:r>
              <a:rPr lang="en-GB" sz="2000" dirty="0"/>
              <a:t>PARKING</a:t>
            </a:r>
          </a:p>
          <a:p>
            <a:pPr>
              <a:spcAft>
                <a:spcPts val="600"/>
              </a:spcAft>
            </a:pPr>
            <a:r>
              <a:rPr lang="en-GB" sz="2000" dirty="0"/>
              <a:t>There is a lack of parking for the increasing level of tourists (both cars and coaches). The TRO will restrict parking further (if enforced) so additional parking is required.</a:t>
            </a:r>
          </a:p>
          <a:p>
            <a:pPr>
              <a:spcAft>
                <a:spcPts val="600"/>
              </a:spcAft>
            </a:pPr>
            <a:endParaRPr lang="en-GB" sz="2000" dirty="0"/>
          </a:p>
          <a:p>
            <a:pPr>
              <a:spcAft>
                <a:spcPts val="600"/>
              </a:spcAft>
            </a:pPr>
            <a:r>
              <a:rPr lang="en-GB" sz="2000" dirty="0"/>
              <a:t>CARS</a:t>
            </a:r>
          </a:p>
          <a:p>
            <a:pPr>
              <a:spcAft>
                <a:spcPts val="600"/>
              </a:spcAft>
            </a:pPr>
            <a:r>
              <a:rPr lang="en-GB" sz="2000" dirty="0"/>
              <a:t>There is space for 195 to 225 cars on land owned by the Trout Farm. Gravelled and Overflow Carparks with machines to manage parking. Pedestrian walkway needs to be established from car park to Trout Farm. Signage to be put up. Parking will be chargeable. Revenue source for Trout Farm (subsidy to BPC to cover costs?)</a:t>
            </a:r>
          </a:p>
          <a:p>
            <a:pPr>
              <a:spcAft>
                <a:spcPts val="600"/>
              </a:spcAft>
            </a:pPr>
            <a:r>
              <a:rPr lang="en-GB" sz="2000" dirty="0"/>
              <a:t>There is further land owned by the Trout Farm that could also be changed to parking use and will provide a further 150 spaces. This needs approval and co-ordination between BPC, Highways and the Trout Farm to action.  Also, The Swan Hotel has planning approval for a carpark which is not being progressed</a:t>
            </a:r>
          </a:p>
        </p:txBody>
      </p:sp>
      <p:graphicFrame>
        <p:nvGraphicFramePr>
          <p:cNvPr id="3" name="Table 2">
            <a:extLst>
              <a:ext uri="{FF2B5EF4-FFF2-40B4-BE49-F238E27FC236}">
                <a16:creationId xmlns:a16="http://schemas.microsoft.com/office/drawing/2014/main" id="{39778DE3-156E-F9BD-E6AE-9952455161F9}"/>
              </a:ext>
            </a:extLst>
          </p:cNvPr>
          <p:cNvGraphicFramePr>
            <a:graphicFrameLocks noGrp="1"/>
          </p:cNvGraphicFramePr>
          <p:nvPr>
            <p:extLst>
              <p:ext uri="{D42A27DB-BD31-4B8C-83A1-F6EECF244321}">
                <p14:modId xmlns:p14="http://schemas.microsoft.com/office/powerpoint/2010/main" val="404244695"/>
              </p:ext>
            </p:extLst>
          </p:nvPr>
        </p:nvGraphicFramePr>
        <p:xfrm>
          <a:off x="487680" y="4835930"/>
          <a:ext cx="10881360" cy="1772920"/>
        </p:xfrm>
        <a:graphic>
          <a:graphicData uri="http://schemas.openxmlformats.org/drawingml/2006/table">
            <a:tbl>
              <a:tblPr firstRow="1" bandRow="1">
                <a:tableStyleId>{21E4AEA4-8DFA-4A89-87EB-49C32662AFE0}</a:tableStyleId>
              </a:tblPr>
              <a:tblGrid>
                <a:gridCol w="2176272">
                  <a:extLst>
                    <a:ext uri="{9D8B030D-6E8A-4147-A177-3AD203B41FA5}">
                      <a16:colId xmlns:a16="http://schemas.microsoft.com/office/drawing/2014/main" val="2480874352"/>
                    </a:ext>
                  </a:extLst>
                </a:gridCol>
                <a:gridCol w="2176272">
                  <a:extLst>
                    <a:ext uri="{9D8B030D-6E8A-4147-A177-3AD203B41FA5}">
                      <a16:colId xmlns:a16="http://schemas.microsoft.com/office/drawing/2014/main" val="2944042970"/>
                    </a:ext>
                  </a:extLst>
                </a:gridCol>
                <a:gridCol w="985541">
                  <a:extLst>
                    <a:ext uri="{9D8B030D-6E8A-4147-A177-3AD203B41FA5}">
                      <a16:colId xmlns:a16="http://schemas.microsoft.com/office/drawing/2014/main" val="1755185795"/>
                    </a:ext>
                  </a:extLst>
                </a:gridCol>
                <a:gridCol w="1378945">
                  <a:extLst>
                    <a:ext uri="{9D8B030D-6E8A-4147-A177-3AD203B41FA5}">
                      <a16:colId xmlns:a16="http://schemas.microsoft.com/office/drawing/2014/main" val="71644989"/>
                    </a:ext>
                  </a:extLst>
                </a:gridCol>
                <a:gridCol w="4164330">
                  <a:extLst>
                    <a:ext uri="{9D8B030D-6E8A-4147-A177-3AD203B41FA5}">
                      <a16:colId xmlns:a16="http://schemas.microsoft.com/office/drawing/2014/main" val="731097690"/>
                    </a:ext>
                  </a:extLst>
                </a:gridCol>
              </a:tblGrid>
              <a:tr h="370840">
                <a:tc>
                  <a:txBody>
                    <a:bodyPr/>
                    <a:lstStyle/>
                    <a:p>
                      <a:r>
                        <a:rPr lang="en-GB" sz="1600" dirty="0">
                          <a:solidFill>
                            <a:schemeClr val="tx1"/>
                          </a:solidFill>
                        </a:rPr>
                        <a:t>Actions</a:t>
                      </a:r>
                    </a:p>
                  </a:txBody>
                  <a:tcPr/>
                </a:tc>
                <a:tc>
                  <a:txBody>
                    <a:bodyPr/>
                    <a:lstStyle/>
                    <a:p>
                      <a:r>
                        <a:rPr lang="en-GB" sz="1600" dirty="0">
                          <a:solidFill>
                            <a:schemeClr val="tx1"/>
                          </a:solidFill>
                        </a:rPr>
                        <a:t>Status</a:t>
                      </a:r>
                    </a:p>
                  </a:txBody>
                  <a:tcPr/>
                </a:tc>
                <a:tc>
                  <a:txBody>
                    <a:bodyPr/>
                    <a:lstStyle/>
                    <a:p>
                      <a:r>
                        <a:rPr lang="en-GB" sz="1600" dirty="0">
                          <a:solidFill>
                            <a:schemeClr val="tx1"/>
                          </a:solidFill>
                        </a:rPr>
                        <a:t>By Who</a:t>
                      </a:r>
                    </a:p>
                  </a:txBody>
                  <a:tcPr/>
                </a:tc>
                <a:tc>
                  <a:txBody>
                    <a:bodyPr/>
                    <a:lstStyle/>
                    <a:p>
                      <a:r>
                        <a:rPr lang="en-GB" sz="1600" dirty="0">
                          <a:solidFill>
                            <a:schemeClr val="tx1"/>
                          </a:solidFill>
                        </a:rPr>
                        <a:t>By When</a:t>
                      </a:r>
                    </a:p>
                  </a:txBody>
                  <a:tcPr/>
                </a:tc>
                <a:tc>
                  <a:txBody>
                    <a:bodyPr/>
                    <a:lstStyle/>
                    <a:p>
                      <a:r>
                        <a:rPr lang="en-GB" sz="1600" dirty="0">
                          <a:solidFill>
                            <a:schemeClr val="tx1"/>
                          </a:solidFill>
                        </a:rPr>
                        <a:t>Notes</a:t>
                      </a:r>
                    </a:p>
                  </a:txBody>
                  <a:tcPr/>
                </a:tc>
                <a:extLst>
                  <a:ext uri="{0D108BD9-81ED-4DB2-BD59-A6C34878D82A}">
                    <a16:rowId xmlns:a16="http://schemas.microsoft.com/office/drawing/2014/main" val="704668360"/>
                  </a:ext>
                </a:extLst>
              </a:tr>
              <a:tr h="370840">
                <a:tc>
                  <a:txBody>
                    <a:bodyPr/>
                    <a:lstStyle/>
                    <a:p>
                      <a:r>
                        <a:rPr lang="en-GB" sz="1600" dirty="0">
                          <a:solidFill>
                            <a:schemeClr val="tx1"/>
                          </a:solidFill>
                        </a:rPr>
                        <a:t>Work with Trout Farm to ensure safe use of existing parking</a:t>
                      </a:r>
                    </a:p>
                  </a:txBody>
                  <a:tcPr/>
                </a:tc>
                <a:tc>
                  <a:txBody>
                    <a:bodyPr/>
                    <a:lstStyle/>
                    <a:p>
                      <a:r>
                        <a:rPr lang="en-GB" sz="1600" dirty="0">
                          <a:solidFill>
                            <a:schemeClr val="tx1"/>
                          </a:solidFill>
                        </a:rPr>
                        <a:t>In progress</a:t>
                      </a:r>
                    </a:p>
                  </a:txBody>
                  <a:tcPr>
                    <a:solidFill>
                      <a:srgbClr val="FFC000"/>
                    </a:solidFill>
                  </a:tcPr>
                </a:tc>
                <a:tc>
                  <a:txBody>
                    <a:bodyPr/>
                    <a:lstStyle/>
                    <a:p>
                      <a:r>
                        <a:rPr lang="en-GB" sz="1600" dirty="0">
                          <a:solidFill>
                            <a:schemeClr val="tx1"/>
                          </a:solidFill>
                        </a:rPr>
                        <a:t>BPC</a:t>
                      </a:r>
                    </a:p>
                  </a:txBody>
                  <a:tcPr/>
                </a:tc>
                <a:tc>
                  <a:txBody>
                    <a:bodyPr/>
                    <a:lstStyle/>
                    <a:p>
                      <a:r>
                        <a:rPr lang="en-GB" sz="1600" dirty="0">
                          <a:solidFill>
                            <a:schemeClr val="tx1"/>
                          </a:solidFill>
                        </a:rPr>
                        <a:t>June 2024</a:t>
                      </a:r>
                    </a:p>
                    <a:p>
                      <a:r>
                        <a:rPr lang="en-GB" sz="1600" dirty="0">
                          <a:solidFill>
                            <a:schemeClr val="tx1"/>
                          </a:solidFill>
                        </a:rPr>
                        <a:t>Short Term</a:t>
                      </a:r>
                    </a:p>
                  </a:txBody>
                  <a:tcPr/>
                </a:tc>
                <a:tc>
                  <a:txBody>
                    <a:bodyPr/>
                    <a:lstStyle/>
                    <a:p>
                      <a:r>
                        <a:rPr lang="en-GB" sz="1600" dirty="0">
                          <a:solidFill>
                            <a:schemeClr val="tx1"/>
                          </a:solidFill>
                        </a:rPr>
                        <a:t>Requires pedestrian walkway to be agreed and implemented by Trout Farm</a:t>
                      </a:r>
                    </a:p>
                  </a:txBody>
                  <a:tcPr/>
                </a:tc>
                <a:extLst>
                  <a:ext uri="{0D108BD9-81ED-4DB2-BD59-A6C34878D82A}">
                    <a16:rowId xmlns:a16="http://schemas.microsoft.com/office/drawing/2014/main" val="2016592724"/>
                  </a:ext>
                </a:extLst>
              </a:tr>
              <a:tr h="370840">
                <a:tc>
                  <a:txBody>
                    <a:bodyPr/>
                    <a:lstStyle/>
                    <a:p>
                      <a:r>
                        <a:rPr lang="en-GB" sz="1600" dirty="0">
                          <a:solidFill>
                            <a:schemeClr val="tx1"/>
                          </a:solidFill>
                        </a:rPr>
                        <a:t>Agree use of additional land for car-parking</a:t>
                      </a:r>
                    </a:p>
                  </a:txBody>
                  <a:tcPr/>
                </a:tc>
                <a:tc>
                  <a:txBody>
                    <a:bodyPr/>
                    <a:lstStyle/>
                    <a:p>
                      <a:r>
                        <a:rPr lang="en-GB" sz="1600" dirty="0">
                          <a:solidFill>
                            <a:schemeClr val="tx1"/>
                          </a:solidFill>
                        </a:rPr>
                        <a:t>In progress</a:t>
                      </a:r>
                    </a:p>
                  </a:txBody>
                  <a:tcPr>
                    <a:solidFill>
                      <a:srgbClr val="FFC000"/>
                    </a:solidFill>
                  </a:tcPr>
                </a:tc>
                <a:tc>
                  <a:txBody>
                    <a:bodyPr/>
                    <a:lstStyle/>
                    <a:p>
                      <a:r>
                        <a:rPr lang="en-GB" sz="1600" dirty="0">
                          <a:solidFill>
                            <a:schemeClr val="tx1"/>
                          </a:solidFill>
                        </a:rPr>
                        <a:t>BPC</a:t>
                      </a:r>
                    </a:p>
                  </a:txBody>
                  <a:tcPr/>
                </a:tc>
                <a:tc>
                  <a:txBody>
                    <a:bodyPr/>
                    <a:lstStyle/>
                    <a:p>
                      <a:r>
                        <a:rPr lang="en-GB" sz="1600" dirty="0">
                          <a:solidFill>
                            <a:schemeClr val="tx1"/>
                          </a:solidFill>
                        </a:rPr>
                        <a:t>Jun / Jul 2024</a:t>
                      </a:r>
                    </a:p>
                    <a:p>
                      <a:r>
                        <a:rPr lang="en-GB" sz="1600" dirty="0">
                          <a:solidFill>
                            <a:schemeClr val="tx1"/>
                          </a:solidFill>
                        </a:rPr>
                        <a:t>Short </a:t>
                      </a:r>
                    </a:p>
                  </a:txBody>
                  <a:tcPr/>
                </a:tc>
                <a:tc>
                  <a:txBody>
                    <a:bodyPr/>
                    <a:lstStyle/>
                    <a:p>
                      <a:r>
                        <a:rPr lang="en-GB" sz="1600" dirty="0">
                          <a:solidFill>
                            <a:schemeClr val="tx1"/>
                          </a:solidFill>
                        </a:rPr>
                        <a:t>By Trout Farm and Swan Hotel</a:t>
                      </a:r>
                    </a:p>
                  </a:txBody>
                  <a:tcPr/>
                </a:tc>
                <a:extLst>
                  <a:ext uri="{0D108BD9-81ED-4DB2-BD59-A6C34878D82A}">
                    <a16:rowId xmlns:a16="http://schemas.microsoft.com/office/drawing/2014/main" val="2323420651"/>
                  </a:ext>
                </a:extLst>
              </a:tr>
            </a:tbl>
          </a:graphicData>
        </a:graphic>
      </p:graphicFrame>
    </p:spTree>
    <p:extLst>
      <p:ext uri="{BB962C8B-B14F-4D97-AF65-F5344CB8AC3E}">
        <p14:creationId xmlns:p14="http://schemas.microsoft.com/office/powerpoint/2010/main" val="1964654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CFEE47-2DA6-7EDC-0356-DBFF588DE6F4}"/>
              </a:ext>
            </a:extLst>
          </p:cNvPr>
          <p:cNvSpPr txBox="1"/>
          <p:nvPr/>
        </p:nvSpPr>
        <p:spPr>
          <a:xfrm>
            <a:off x="487680" y="441960"/>
            <a:ext cx="11185208" cy="3200876"/>
          </a:xfrm>
          <a:prstGeom prst="rect">
            <a:avLst/>
          </a:prstGeom>
          <a:noFill/>
        </p:spPr>
        <p:txBody>
          <a:bodyPr wrap="square" rtlCol="0">
            <a:spAutoFit/>
          </a:bodyPr>
          <a:lstStyle/>
          <a:p>
            <a:pPr>
              <a:spcAft>
                <a:spcPts val="600"/>
              </a:spcAft>
            </a:pPr>
            <a:r>
              <a:rPr lang="en-GB" sz="2000" dirty="0"/>
              <a:t>PARKING - COACHES</a:t>
            </a:r>
          </a:p>
          <a:p>
            <a:pPr>
              <a:spcAft>
                <a:spcPts val="600"/>
              </a:spcAft>
            </a:pPr>
            <a:r>
              <a:rPr lang="en-GB" dirty="0"/>
              <a:t>The centre of the village is not suitable for safe coach parking/turning. The bridge is being damaged. Traffic is being severely congested. Residents, Tourists and coach drivers are finding this untenable. There is no co-ordination between the coach companies as to when they visit. Coach bays to be converted to cars only/pedestrianised.</a:t>
            </a:r>
          </a:p>
          <a:p>
            <a:pPr>
              <a:spcAft>
                <a:spcPts val="600"/>
              </a:spcAft>
            </a:pPr>
            <a:r>
              <a:rPr lang="en-GB" dirty="0"/>
              <a:t>Coaches must be prevented from crossing the bridge and parking/dropping off in the village.</a:t>
            </a:r>
          </a:p>
          <a:p>
            <a:pPr>
              <a:spcAft>
                <a:spcPts val="600"/>
              </a:spcAft>
            </a:pPr>
            <a:r>
              <a:rPr lang="en-GB" dirty="0"/>
              <a:t>As part of a Due Diligence exercise opportunities for coach parking on the periphery of Bibury have been evaluated, in a similar model to those implemented at Castle Combe, Lindisfarne, Craster and Laycock, whilst none have been identified</a:t>
            </a:r>
          </a:p>
          <a:p>
            <a:pPr>
              <a:spcAft>
                <a:spcPts val="600"/>
              </a:spcAft>
            </a:pPr>
            <a:r>
              <a:rPr lang="en-GB" dirty="0"/>
              <a:t>Land of the periphery of Bibury needs to be identified, procured and made suitable. Opportunity for revenue and jobs for local residents (e.g. coffee stall, shuttle bus) – if viable.</a:t>
            </a:r>
          </a:p>
        </p:txBody>
      </p:sp>
      <p:graphicFrame>
        <p:nvGraphicFramePr>
          <p:cNvPr id="3" name="Table 2">
            <a:extLst>
              <a:ext uri="{FF2B5EF4-FFF2-40B4-BE49-F238E27FC236}">
                <a16:creationId xmlns:a16="http://schemas.microsoft.com/office/drawing/2014/main" id="{39778DE3-156E-F9BD-E6AE-9952455161F9}"/>
              </a:ext>
            </a:extLst>
          </p:cNvPr>
          <p:cNvGraphicFramePr>
            <a:graphicFrameLocks noGrp="1"/>
          </p:cNvGraphicFramePr>
          <p:nvPr>
            <p:extLst>
              <p:ext uri="{D42A27DB-BD31-4B8C-83A1-F6EECF244321}">
                <p14:modId xmlns:p14="http://schemas.microsoft.com/office/powerpoint/2010/main" val="1522150096"/>
              </p:ext>
            </p:extLst>
          </p:nvPr>
        </p:nvGraphicFramePr>
        <p:xfrm>
          <a:off x="572521" y="3796713"/>
          <a:ext cx="10881360" cy="2839720"/>
        </p:xfrm>
        <a:graphic>
          <a:graphicData uri="http://schemas.openxmlformats.org/drawingml/2006/table">
            <a:tbl>
              <a:tblPr firstRow="1" bandRow="1">
                <a:tableStyleId>{21E4AEA4-8DFA-4A89-87EB-49C32662AFE0}</a:tableStyleId>
              </a:tblPr>
              <a:tblGrid>
                <a:gridCol w="2176272">
                  <a:extLst>
                    <a:ext uri="{9D8B030D-6E8A-4147-A177-3AD203B41FA5}">
                      <a16:colId xmlns:a16="http://schemas.microsoft.com/office/drawing/2014/main" val="2480874352"/>
                    </a:ext>
                  </a:extLst>
                </a:gridCol>
                <a:gridCol w="2176272">
                  <a:extLst>
                    <a:ext uri="{9D8B030D-6E8A-4147-A177-3AD203B41FA5}">
                      <a16:colId xmlns:a16="http://schemas.microsoft.com/office/drawing/2014/main" val="2944042970"/>
                    </a:ext>
                  </a:extLst>
                </a:gridCol>
                <a:gridCol w="1121474">
                  <a:extLst>
                    <a:ext uri="{9D8B030D-6E8A-4147-A177-3AD203B41FA5}">
                      <a16:colId xmlns:a16="http://schemas.microsoft.com/office/drawing/2014/main" val="1755185795"/>
                    </a:ext>
                  </a:extLst>
                </a:gridCol>
                <a:gridCol w="1243012">
                  <a:extLst>
                    <a:ext uri="{9D8B030D-6E8A-4147-A177-3AD203B41FA5}">
                      <a16:colId xmlns:a16="http://schemas.microsoft.com/office/drawing/2014/main" val="71644989"/>
                    </a:ext>
                  </a:extLst>
                </a:gridCol>
                <a:gridCol w="4164330">
                  <a:extLst>
                    <a:ext uri="{9D8B030D-6E8A-4147-A177-3AD203B41FA5}">
                      <a16:colId xmlns:a16="http://schemas.microsoft.com/office/drawing/2014/main" val="731097690"/>
                    </a:ext>
                  </a:extLst>
                </a:gridCol>
              </a:tblGrid>
              <a:tr h="370840">
                <a:tc>
                  <a:txBody>
                    <a:bodyPr/>
                    <a:lstStyle/>
                    <a:p>
                      <a:r>
                        <a:rPr lang="en-GB" sz="1600" dirty="0">
                          <a:solidFill>
                            <a:schemeClr val="tx1"/>
                          </a:solidFill>
                        </a:rPr>
                        <a:t>Actions</a:t>
                      </a:r>
                    </a:p>
                  </a:txBody>
                  <a:tcPr/>
                </a:tc>
                <a:tc>
                  <a:txBody>
                    <a:bodyPr/>
                    <a:lstStyle/>
                    <a:p>
                      <a:r>
                        <a:rPr lang="en-GB" sz="1600" dirty="0">
                          <a:solidFill>
                            <a:schemeClr val="tx1"/>
                          </a:solidFill>
                        </a:rPr>
                        <a:t>Status</a:t>
                      </a:r>
                    </a:p>
                  </a:txBody>
                  <a:tcPr/>
                </a:tc>
                <a:tc>
                  <a:txBody>
                    <a:bodyPr/>
                    <a:lstStyle/>
                    <a:p>
                      <a:r>
                        <a:rPr lang="en-GB" sz="1600" dirty="0">
                          <a:solidFill>
                            <a:schemeClr val="tx1"/>
                          </a:solidFill>
                        </a:rPr>
                        <a:t>By Who</a:t>
                      </a:r>
                    </a:p>
                  </a:txBody>
                  <a:tcPr/>
                </a:tc>
                <a:tc>
                  <a:txBody>
                    <a:bodyPr/>
                    <a:lstStyle/>
                    <a:p>
                      <a:r>
                        <a:rPr lang="en-GB" sz="1600" dirty="0">
                          <a:solidFill>
                            <a:schemeClr val="tx1"/>
                          </a:solidFill>
                        </a:rPr>
                        <a:t>By When</a:t>
                      </a:r>
                    </a:p>
                  </a:txBody>
                  <a:tcPr/>
                </a:tc>
                <a:tc>
                  <a:txBody>
                    <a:bodyPr/>
                    <a:lstStyle/>
                    <a:p>
                      <a:r>
                        <a:rPr lang="en-GB" sz="1600" dirty="0">
                          <a:solidFill>
                            <a:schemeClr val="tx1"/>
                          </a:solidFill>
                        </a:rPr>
                        <a:t>Notes</a:t>
                      </a:r>
                    </a:p>
                  </a:txBody>
                  <a:tcPr/>
                </a:tc>
                <a:extLst>
                  <a:ext uri="{0D108BD9-81ED-4DB2-BD59-A6C34878D82A}">
                    <a16:rowId xmlns:a16="http://schemas.microsoft.com/office/drawing/2014/main" val="704668360"/>
                  </a:ext>
                </a:extLst>
              </a:tr>
              <a:tr h="370840">
                <a:tc>
                  <a:txBody>
                    <a:bodyPr/>
                    <a:lstStyle/>
                    <a:p>
                      <a:r>
                        <a:rPr lang="en-GB" sz="1600" dirty="0">
                          <a:solidFill>
                            <a:schemeClr val="tx1"/>
                          </a:solidFill>
                        </a:rPr>
                        <a:t>Identify land suitable for cars) on periphery of Bibury</a:t>
                      </a:r>
                    </a:p>
                  </a:txBody>
                  <a:tcPr/>
                </a:tc>
                <a:tc>
                  <a:txBody>
                    <a:bodyPr/>
                    <a:lstStyle/>
                    <a:p>
                      <a:r>
                        <a:rPr lang="en-GB" sz="1600" dirty="0">
                          <a:solidFill>
                            <a:schemeClr val="tx1"/>
                          </a:solidFill>
                        </a:rPr>
                        <a:t>Initial discussions in progress</a:t>
                      </a:r>
                    </a:p>
                  </a:txBody>
                  <a:tcPr>
                    <a:solidFill>
                      <a:srgbClr val="FFC000"/>
                    </a:solidFill>
                  </a:tcPr>
                </a:tc>
                <a:tc>
                  <a:txBody>
                    <a:bodyPr/>
                    <a:lstStyle/>
                    <a:p>
                      <a:r>
                        <a:rPr lang="en-GB" sz="1600" dirty="0">
                          <a:solidFill>
                            <a:schemeClr val="tx1"/>
                          </a:solidFill>
                        </a:rPr>
                        <a:t>BPC</a:t>
                      </a:r>
                    </a:p>
                  </a:txBody>
                  <a:tcPr/>
                </a:tc>
                <a:tc>
                  <a:txBody>
                    <a:bodyPr/>
                    <a:lstStyle/>
                    <a:p>
                      <a:r>
                        <a:rPr lang="en-GB" sz="1600" dirty="0">
                          <a:solidFill>
                            <a:schemeClr val="tx1"/>
                          </a:solidFill>
                        </a:rPr>
                        <a:t>From June 2024</a:t>
                      </a:r>
                    </a:p>
                    <a:p>
                      <a:r>
                        <a:rPr lang="en-GB" sz="1600" dirty="0">
                          <a:solidFill>
                            <a:schemeClr val="tx1"/>
                          </a:solidFill>
                        </a:rPr>
                        <a:t>Short Term</a:t>
                      </a:r>
                    </a:p>
                  </a:txBody>
                  <a:tcPr/>
                </a:tc>
                <a:tc>
                  <a:txBody>
                    <a:bodyPr/>
                    <a:lstStyle/>
                    <a:p>
                      <a:r>
                        <a:rPr lang="en-GB" sz="1600" dirty="0">
                          <a:solidFill>
                            <a:schemeClr val="tx1"/>
                          </a:solidFill>
                        </a:rPr>
                        <a:t>Consult local residents, landowners and businesses to identify and procure land</a:t>
                      </a:r>
                    </a:p>
                  </a:txBody>
                  <a:tcPr/>
                </a:tc>
                <a:extLst>
                  <a:ext uri="{0D108BD9-81ED-4DB2-BD59-A6C34878D82A}">
                    <a16:rowId xmlns:a16="http://schemas.microsoft.com/office/drawing/2014/main" val="2016592724"/>
                  </a:ext>
                </a:extLst>
              </a:tr>
              <a:tr h="291383">
                <a:tc>
                  <a:txBody>
                    <a:bodyPr/>
                    <a:lstStyle/>
                    <a:p>
                      <a:r>
                        <a:rPr lang="en-GB" sz="1600" dirty="0">
                          <a:solidFill>
                            <a:schemeClr val="tx1"/>
                          </a:solidFill>
                        </a:rPr>
                        <a:t>Approach coach companies to obtain co-ordination of visits</a:t>
                      </a:r>
                    </a:p>
                  </a:txBody>
                  <a:tcPr/>
                </a:tc>
                <a:tc>
                  <a:txBody>
                    <a:bodyPr/>
                    <a:lstStyle/>
                    <a:p>
                      <a:r>
                        <a:rPr lang="en-GB" sz="1600" dirty="0">
                          <a:solidFill>
                            <a:schemeClr val="tx1"/>
                          </a:solidFill>
                        </a:rPr>
                        <a:t>Not started</a:t>
                      </a:r>
                    </a:p>
                  </a:txBody>
                  <a:tcPr>
                    <a:solidFill>
                      <a:srgbClr val="FF0000"/>
                    </a:solidFill>
                  </a:tcPr>
                </a:tc>
                <a:tc>
                  <a:txBody>
                    <a:bodyPr/>
                    <a:lstStyle/>
                    <a:p>
                      <a:r>
                        <a:rPr lang="en-GB" sz="1600" dirty="0">
                          <a:solidFill>
                            <a:schemeClr val="tx1"/>
                          </a:solidFill>
                        </a:rPr>
                        <a:t>BPC / BPWG</a:t>
                      </a:r>
                    </a:p>
                  </a:txBody>
                  <a:tcPr/>
                </a:tc>
                <a:tc>
                  <a:txBody>
                    <a:bodyPr/>
                    <a:lstStyle/>
                    <a:p>
                      <a:r>
                        <a:rPr lang="en-GB" sz="1600" dirty="0">
                          <a:solidFill>
                            <a:schemeClr val="tx1"/>
                          </a:solidFill>
                        </a:rPr>
                        <a:t>Q3 2024</a:t>
                      </a:r>
                    </a:p>
                    <a:p>
                      <a:r>
                        <a:rPr lang="en-GB" sz="1600" dirty="0">
                          <a:solidFill>
                            <a:schemeClr val="tx1"/>
                          </a:solidFill>
                        </a:rPr>
                        <a:t>Medium Term</a:t>
                      </a:r>
                    </a:p>
                  </a:txBody>
                  <a:tcPr/>
                </a:tc>
                <a:tc>
                  <a:txBody>
                    <a:bodyPr/>
                    <a:lstStyle/>
                    <a:p>
                      <a:r>
                        <a:rPr lang="en-GB" sz="1600" dirty="0">
                          <a:solidFill>
                            <a:schemeClr val="tx1"/>
                          </a:solidFill>
                        </a:rPr>
                        <a:t>53 companies identified. Awaiting response to initial letters and weight limit restrictions before commencing</a:t>
                      </a:r>
                    </a:p>
                  </a:txBody>
                  <a:tcPr/>
                </a:tc>
                <a:extLst>
                  <a:ext uri="{0D108BD9-81ED-4DB2-BD59-A6C34878D82A}">
                    <a16:rowId xmlns:a16="http://schemas.microsoft.com/office/drawing/2014/main" val="2667413820"/>
                  </a:ext>
                </a:extLst>
              </a:tr>
              <a:tr h="291383">
                <a:tc>
                  <a:txBody>
                    <a:bodyPr/>
                    <a:lstStyle/>
                    <a:p>
                      <a:r>
                        <a:rPr lang="en-GB" sz="1600" dirty="0">
                          <a:solidFill>
                            <a:schemeClr val="tx1"/>
                          </a:solidFill>
                        </a:rPr>
                        <a:t>Liaise with other similar villages to understand solutions</a:t>
                      </a:r>
                    </a:p>
                  </a:txBody>
                  <a:tcPr/>
                </a:tc>
                <a:tc>
                  <a:txBody>
                    <a:bodyPr/>
                    <a:lstStyle/>
                    <a:p>
                      <a:r>
                        <a:rPr lang="en-GB" sz="1600" dirty="0">
                          <a:solidFill>
                            <a:schemeClr val="tx1"/>
                          </a:solidFill>
                        </a:rPr>
                        <a:t>In progress</a:t>
                      </a:r>
                    </a:p>
                  </a:txBody>
                  <a:tcPr>
                    <a:solidFill>
                      <a:srgbClr val="FFC000"/>
                    </a:solidFill>
                  </a:tcPr>
                </a:tc>
                <a:tc>
                  <a:txBody>
                    <a:bodyPr/>
                    <a:lstStyle/>
                    <a:p>
                      <a:r>
                        <a:rPr lang="en-GB" sz="1600" dirty="0">
                          <a:solidFill>
                            <a:schemeClr val="tx1"/>
                          </a:solidFill>
                        </a:rPr>
                        <a:t>BPC/</a:t>
                      </a:r>
                    </a:p>
                    <a:p>
                      <a:r>
                        <a:rPr lang="en-GB" sz="1600" dirty="0">
                          <a:solidFill>
                            <a:schemeClr val="tx1"/>
                          </a:solidFill>
                        </a:rPr>
                        <a:t>BPWG</a:t>
                      </a:r>
                    </a:p>
                  </a:txBody>
                  <a:tcPr/>
                </a:tc>
                <a:tc>
                  <a:txBody>
                    <a:bodyPr/>
                    <a:lstStyle/>
                    <a:p>
                      <a:r>
                        <a:rPr lang="en-GB" sz="1600" dirty="0">
                          <a:solidFill>
                            <a:schemeClr val="tx1"/>
                          </a:solidFill>
                        </a:rPr>
                        <a:t>Ongoing Short / Med Term</a:t>
                      </a:r>
                    </a:p>
                  </a:txBody>
                  <a:tcPr/>
                </a:tc>
                <a:tc>
                  <a:txBody>
                    <a:bodyPr/>
                    <a:lstStyle/>
                    <a:p>
                      <a:r>
                        <a:rPr lang="en-GB" sz="1600" dirty="0">
                          <a:solidFill>
                            <a:schemeClr val="tx1"/>
                          </a:solidFill>
                        </a:rPr>
                        <a:t>Initial contact with Bourton instigated. Northumberland County Council very proactive and consistent on this matter. </a:t>
                      </a:r>
                    </a:p>
                  </a:txBody>
                  <a:tcPr/>
                </a:tc>
                <a:extLst>
                  <a:ext uri="{0D108BD9-81ED-4DB2-BD59-A6C34878D82A}">
                    <a16:rowId xmlns:a16="http://schemas.microsoft.com/office/drawing/2014/main" val="2323420651"/>
                  </a:ext>
                </a:extLst>
              </a:tr>
            </a:tbl>
          </a:graphicData>
        </a:graphic>
      </p:graphicFrame>
    </p:spTree>
    <p:extLst>
      <p:ext uri="{BB962C8B-B14F-4D97-AF65-F5344CB8AC3E}">
        <p14:creationId xmlns:p14="http://schemas.microsoft.com/office/powerpoint/2010/main" val="28304332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59463D-510C-CF8E-30CE-626E9F2FA9F5}"/>
              </a:ext>
            </a:extLst>
          </p:cNvPr>
          <p:cNvSpPr txBox="1"/>
          <p:nvPr/>
        </p:nvSpPr>
        <p:spPr>
          <a:xfrm>
            <a:off x="487679" y="441960"/>
            <a:ext cx="10299383" cy="400110"/>
          </a:xfrm>
          <a:prstGeom prst="rect">
            <a:avLst/>
          </a:prstGeom>
          <a:noFill/>
        </p:spPr>
        <p:txBody>
          <a:bodyPr wrap="square" rtlCol="0">
            <a:spAutoFit/>
          </a:bodyPr>
          <a:lstStyle/>
          <a:p>
            <a:r>
              <a:rPr lang="en-GB" sz="2000" dirty="0"/>
              <a:t>LONGER-TERM SOLUTIONS – HOW DOES IT WORK ELSEWHERE?</a:t>
            </a:r>
          </a:p>
        </p:txBody>
      </p:sp>
      <p:pic>
        <p:nvPicPr>
          <p:cNvPr id="5" name="Picture 4">
            <a:extLst>
              <a:ext uri="{FF2B5EF4-FFF2-40B4-BE49-F238E27FC236}">
                <a16:creationId xmlns:a16="http://schemas.microsoft.com/office/drawing/2014/main" id="{C90FD42A-8A56-F34B-2DB7-5D2D1E79A833}"/>
              </a:ext>
            </a:extLst>
          </p:cNvPr>
          <p:cNvPicPr>
            <a:picLocks noChangeAspect="1"/>
          </p:cNvPicPr>
          <p:nvPr/>
        </p:nvPicPr>
        <p:blipFill rotWithShape="1">
          <a:blip r:embed="rId2"/>
          <a:srcRect l="37582"/>
          <a:stretch/>
        </p:blipFill>
        <p:spPr>
          <a:xfrm>
            <a:off x="487680" y="1169458"/>
            <a:ext cx="3617939" cy="3622675"/>
          </a:xfrm>
          <a:prstGeom prst="rect">
            <a:avLst/>
          </a:prstGeom>
        </p:spPr>
      </p:pic>
      <p:pic>
        <p:nvPicPr>
          <p:cNvPr id="6" name="Picture 5">
            <a:extLst>
              <a:ext uri="{FF2B5EF4-FFF2-40B4-BE49-F238E27FC236}">
                <a16:creationId xmlns:a16="http://schemas.microsoft.com/office/drawing/2014/main" id="{9E6C2A9A-D1DF-76E9-4B84-B1B1FAA2806B}"/>
              </a:ext>
            </a:extLst>
          </p:cNvPr>
          <p:cNvPicPr>
            <a:picLocks noChangeAspect="1"/>
          </p:cNvPicPr>
          <p:nvPr/>
        </p:nvPicPr>
        <p:blipFill rotWithShape="1">
          <a:blip r:embed="rId3"/>
          <a:srcRect l="37582"/>
          <a:stretch/>
        </p:blipFill>
        <p:spPr>
          <a:xfrm>
            <a:off x="7922126" y="1169458"/>
            <a:ext cx="3617939" cy="3622674"/>
          </a:xfrm>
          <a:prstGeom prst="rect">
            <a:avLst/>
          </a:prstGeom>
        </p:spPr>
      </p:pic>
      <p:pic>
        <p:nvPicPr>
          <p:cNvPr id="7" name="Picture 6">
            <a:extLst>
              <a:ext uri="{FF2B5EF4-FFF2-40B4-BE49-F238E27FC236}">
                <a16:creationId xmlns:a16="http://schemas.microsoft.com/office/drawing/2014/main" id="{A6C6FD8F-57E1-E7A7-7E56-11316A6B46F3}"/>
              </a:ext>
            </a:extLst>
          </p:cNvPr>
          <p:cNvPicPr>
            <a:picLocks noChangeAspect="1"/>
          </p:cNvPicPr>
          <p:nvPr/>
        </p:nvPicPr>
        <p:blipFill rotWithShape="1">
          <a:blip r:embed="rId4"/>
          <a:srcRect l="40261" t="4524" r="12963" b="7647"/>
          <a:stretch/>
        </p:blipFill>
        <p:spPr>
          <a:xfrm>
            <a:off x="4495081" y="1169457"/>
            <a:ext cx="3086952" cy="3622675"/>
          </a:xfrm>
          <a:prstGeom prst="rect">
            <a:avLst/>
          </a:prstGeom>
        </p:spPr>
      </p:pic>
      <p:sp>
        <p:nvSpPr>
          <p:cNvPr id="8" name="TextBox 7">
            <a:extLst>
              <a:ext uri="{FF2B5EF4-FFF2-40B4-BE49-F238E27FC236}">
                <a16:creationId xmlns:a16="http://schemas.microsoft.com/office/drawing/2014/main" id="{B398BC90-BDC8-85B3-9B96-211B7C40C266}"/>
              </a:ext>
            </a:extLst>
          </p:cNvPr>
          <p:cNvSpPr txBox="1"/>
          <p:nvPr/>
        </p:nvSpPr>
        <p:spPr>
          <a:xfrm>
            <a:off x="436881" y="4792136"/>
            <a:ext cx="3356187" cy="369332"/>
          </a:xfrm>
          <a:prstGeom prst="rect">
            <a:avLst/>
          </a:prstGeom>
          <a:noFill/>
        </p:spPr>
        <p:txBody>
          <a:bodyPr wrap="square" rtlCol="0">
            <a:spAutoFit/>
          </a:bodyPr>
          <a:lstStyle/>
          <a:p>
            <a:r>
              <a:rPr lang="en-GB" dirty="0"/>
              <a:t>Craster, Northumberland</a:t>
            </a:r>
          </a:p>
        </p:txBody>
      </p:sp>
      <p:sp>
        <p:nvSpPr>
          <p:cNvPr id="9" name="TextBox 8">
            <a:extLst>
              <a:ext uri="{FF2B5EF4-FFF2-40B4-BE49-F238E27FC236}">
                <a16:creationId xmlns:a16="http://schemas.microsoft.com/office/drawing/2014/main" id="{8500758F-587D-5866-9DB5-C57BD4CA0211}"/>
              </a:ext>
            </a:extLst>
          </p:cNvPr>
          <p:cNvSpPr txBox="1"/>
          <p:nvPr/>
        </p:nvSpPr>
        <p:spPr>
          <a:xfrm>
            <a:off x="4360463" y="4792132"/>
            <a:ext cx="3356187" cy="369332"/>
          </a:xfrm>
          <a:prstGeom prst="rect">
            <a:avLst/>
          </a:prstGeom>
          <a:noFill/>
        </p:spPr>
        <p:txBody>
          <a:bodyPr wrap="square" rtlCol="0">
            <a:spAutoFit/>
          </a:bodyPr>
          <a:lstStyle/>
          <a:p>
            <a:r>
              <a:rPr lang="en-GB" dirty="0"/>
              <a:t>Castle Combe, Wiltshire</a:t>
            </a:r>
          </a:p>
        </p:txBody>
      </p:sp>
      <p:sp>
        <p:nvSpPr>
          <p:cNvPr id="10" name="TextBox 9">
            <a:extLst>
              <a:ext uri="{FF2B5EF4-FFF2-40B4-BE49-F238E27FC236}">
                <a16:creationId xmlns:a16="http://schemas.microsoft.com/office/drawing/2014/main" id="{994B6AA4-FC4F-056F-2801-7898700C053A}"/>
              </a:ext>
            </a:extLst>
          </p:cNvPr>
          <p:cNvSpPr txBox="1"/>
          <p:nvPr/>
        </p:nvSpPr>
        <p:spPr>
          <a:xfrm>
            <a:off x="7851268" y="4792132"/>
            <a:ext cx="3356187" cy="369332"/>
          </a:xfrm>
          <a:prstGeom prst="rect">
            <a:avLst/>
          </a:prstGeom>
          <a:noFill/>
        </p:spPr>
        <p:txBody>
          <a:bodyPr wrap="square" rtlCol="0">
            <a:spAutoFit/>
          </a:bodyPr>
          <a:lstStyle/>
          <a:p>
            <a:r>
              <a:rPr lang="en-GB" dirty="0"/>
              <a:t>Lindisfarne, Northumberland</a:t>
            </a:r>
          </a:p>
        </p:txBody>
      </p:sp>
      <p:sp>
        <p:nvSpPr>
          <p:cNvPr id="11" name="TextBox 10">
            <a:extLst>
              <a:ext uri="{FF2B5EF4-FFF2-40B4-BE49-F238E27FC236}">
                <a16:creationId xmlns:a16="http://schemas.microsoft.com/office/drawing/2014/main" id="{4BAE569D-A962-9A9E-CB6F-5A58D090EDA2}"/>
              </a:ext>
            </a:extLst>
          </p:cNvPr>
          <p:cNvSpPr txBox="1"/>
          <p:nvPr/>
        </p:nvSpPr>
        <p:spPr>
          <a:xfrm>
            <a:off x="487680" y="5384800"/>
            <a:ext cx="10095653" cy="1200329"/>
          </a:xfrm>
          <a:prstGeom prst="rect">
            <a:avLst/>
          </a:prstGeom>
          <a:noFill/>
        </p:spPr>
        <p:txBody>
          <a:bodyPr wrap="square" rtlCol="0">
            <a:spAutoFit/>
          </a:bodyPr>
          <a:lstStyle/>
          <a:p>
            <a:pPr marL="285750" indent="-285750">
              <a:buFont typeface="Arial" panose="020B0604020202020204" pitchFamily="34" charset="0"/>
              <a:buChar char="•"/>
            </a:pPr>
            <a:r>
              <a:rPr lang="en-GB" dirty="0"/>
              <a:t>Restriction of tourist vehicles (coaches and cars) to villages</a:t>
            </a:r>
          </a:p>
          <a:p>
            <a:pPr marL="285750" indent="-285750">
              <a:buFont typeface="Arial" panose="020B0604020202020204" pitchFamily="34" charset="0"/>
              <a:buChar char="•"/>
            </a:pPr>
            <a:r>
              <a:rPr lang="en-GB" dirty="0"/>
              <a:t>Car Parks owned and managed by Northumberland County Council (Craster and Lindisfarne). </a:t>
            </a:r>
          </a:p>
          <a:p>
            <a:pPr marL="285750" indent="-285750">
              <a:buFont typeface="Arial" panose="020B0604020202020204" pitchFamily="34" charset="0"/>
              <a:buChar char="•"/>
            </a:pPr>
            <a:r>
              <a:rPr lang="en-GB" dirty="0"/>
              <a:t>Revenue generation for County Council or owner of land (e.g. Trout Farm)</a:t>
            </a:r>
          </a:p>
          <a:p>
            <a:pPr marL="285750" indent="-285750">
              <a:buFont typeface="Arial" panose="020B0604020202020204" pitchFamily="34" charset="0"/>
              <a:buChar char="•"/>
            </a:pPr>
            <a:r>
              <a:rPr lang="en-GB" dirty="0"/>
              <a:t>Signage explaining that residents and village should be respected.</a:t>
            </a:r>
          </a:p>
        </p:txBody>
      </p:sp>
    </p:spTree>
    <p:extLst>
      <p:ext uri="{BB962C8B-B14F-4D97-AF65-F5344CB8AC3E}">
        <p14:creationId xmlns:p14="http://schemas.microsoft.com/office/powerpoint/2010/main" val="2526691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639F9D-7E1E-6B57-3710-15E7C9AAFBA3}"/>
              </a:ext>
            </a:extLst>
          </p:cNvPr>
          <p:cNvSpPr txBox="1"/>
          <p:nvPr/>
        </p:nvSpPr>
        <p:spPr>
          <a:xfrm>
            <a:off x="487680" y="441960"/>
            <a:ext cx="5608320" cy="523220"/>
          </a:xfrm>
          <a:prstGeom prst="rect">
            <a:avLst/>
          </a:prstGeom>
          <a:noFill/>
        </p:spPr>
        <p:txBody>
          <a:bodyPr wrap="square" rtlCol="0">
            <a:spAutoFit/>
          </a:bodyPr>
          <a:lstStyle/>
          <a:p>
            <a:pPr>
              <a:spcAft>
                <a:spcPts val="600"/>
              </a:spcAft>
            </a:pPr>
            <a:r>
              <a:rPr lang="en-GB" sz="2800" dirty="0"/>
              <a:t>Who has compiled this plan?</a:t>
            </a:r>
          </a:p>
        </p:txBody>
      </p:sp>
      <p:sp>
        <p:nvSpPr>
          <p:cNvPr id="25" name="TextBox 24">
            <a:extLst>
              <a:ext uri="{FF2B5EF4-FFF2-40B4-BE49-F238E27FC236}">
                <a16:creationId xmlns:a16="http://schemas.microsoft.com/office/drawing/2014/main" id="{5D3B4E31-1A00-93D1-E7DF-02693C0E6AFD}"/>
              </a:ext>
            </a:extLst>
          </p:cNvPr>
          <p:cNvSpPr txBox="1"/>
          <p:nvPr/>
        </p:nvSpPr>
        <p:spPr>
          <a:xfrm>
            <a:off x="487680" y="1165412"/>
            <a:ext cx="10935285" cy="6924973"/>
          </a:xfrm>
          <a:prstGeom prst="rect">
            <a:avLst/>
          </a:prstGeom>
          <a:noFill/>
        </p:spPr>
        <p:txBody>
          <a:bodyPr wrap="square" rtlCol="0">
            <a:spAutoFit/>
          </a:bodyPr>
          <a:lstStyle/>
          <a:p>
            <a:r>
              <a:rPr lang="en-GB" sz="2400" dirty="0"/>
              <a:t>This plan was put together by the Bibury Parking Working Group (‘BPWG’) in response to a request for assistance from the Bibury Parish Council and published June 4</a:t>
            </a:r>
            <a:r>
              <a:rPr lang="en-GB" sz="2400" baseline="30000" dirty="0"/>
              <a:t>th</a:t>
            </a:r>
            <a:r>
              <a:rPr lang="en-GB" sz="2400" dirty="0"/>
              <a:t> 2024.</a:t>
            </a:r>
          </a:p>
          <a:p>
            <a:endParaRPr lang="en-GB" sz="2400" dirty="0"/>
          </a:p>
          <a:p>
            <a:r>
              <a:rPr lang="en-GB" sz="2400" dirty="0"/>
              <a:t>Significant progress in first two weeks of June 2024.</a:t>
            </a:r>
          </a:p>
          <a:p>
            <a:endParaRPr lang="en-GB" sz="2400" dirty="0"/>
          </a:p>
          <a:p>
            <a:r>
              <a:rPr lang="en-GB" sz="2400" dirty="0"/>
              <a:t>The BPWG are volunteers who recognise the impact of parking issues in the village and want to provide a robust, long-term solution. The plan is a framework that all residents and local stakeholders can contribute to.</a:t>
            </a:r>
          </a:p>
          <a:p>
            <a:endParaRPr lang="en-GB" sz="2400" dirty="0"/>
          </a:p>
          <a:p>
            <a:r>
              <a:rPr lang="en-GB" sz="2400" dirty="0"/>
              <a:t>Chair BPWG		Mark Honeyball	</a:t>
            </a:r>
            <a:r>
              <a:rPr lang="en-GB" sz="2400" dirty="0">
                <a:hlinkClick r:id="rId3"/>
              </a:rPr>
              <a:t>mark_honeyball@yahoo.co.uk</a:t>
            </a:r>
            <a:endParaRPr lang="en-GB" sz="2400" dirty="0"/>
          </a:p>
          <a:p>
            <a:r>
              <a:rPr lang="en-GB" sz="2400" dirty="0"/>
              <a:t>Chairman BPC	Craig Chapman	</a:t>
            </a:r>
            <a:r>
              <a:rPr lang="en-GB" sz="2400" dirty="0">
                <a:hlinkClick r:id="rId4"/>
              </a:rPr>
              <a:t>craigchapman@biburyparishcouncil.gov.uk</a:t>
            </a:r>
            <a:endParaRPr lang="en-GB" sz="2400" dirty="0"/>
          </a:p>
          <a:p>
            <a:r>
              <a:rPr lang="en-GB" sz="2400" dirty="0"/>
              <a:t>Cllr BPC			Brian </a:t>
            </a:r>
            <a:r>
              <a:rPr lang="en-GB" sz="2400" dirty="0" err="1"/>
              <a:t>Skarda</a:t>
            </a:r>
            <a:r>
              <a:rPr lang="en-GB" sz="2400" dirty="0"/>
              <a:t>		</a:t>
            </a:r>
            <a:r>
              <a:rPr lang="en-GB" sz="2400" dirty="0">
                <a:hlinkClick r:id="rId5"/>
              </a:rPr>
              <a:t>brianskarda@biburyparishcouncil.gov.uk</a:t>
            </a:r>
            <a:endParaRPr lang="en-GB" sz="2400" dirty="0"/>
          </a:p>
          <a:p>
            <a:r>
              <a:rPr lang="en-GB" sz="2400" dirty="0"/>
              <a:t>District Cllr		David Fowles</a:t>
            </a:r>
          </a:p>
          <a:p>
            <a:r>
              <a:rPr lang="en-GB" sz="2400" dirty="0"/>
              <a:t>Cllr Bourton PC	Madan Samuel</a:t>
            </a:r>
          </a:p>
          <a:p>
            <a:pPr marL="342900" indent="-342900">
              <a:buFont typeface="+mj-lt"/>
              <a:buAutoNum type="arabicPeriod"/>
            </a:pPr>
            <a:endParaRPr lang="en-GB" sz="2400" dirty="0">
              <a:solidFill>
                <a:srgbClr val="FF0000"/>
              </a:solidFill>
            </a:endParaRPr>
          </a:p>
          <a:p>
            <a:pPr marL="342900" indent="-342900">
              <a:buFont typeface="+mj-lt"/>
              <a:buAutoNum type="arabicPeriod"/>
            </a:pPr>
            <a:endParaRPr lang="en-GB" sz="2400" dirty="0">
              <a:solidFill>
                <a:srgbClr val="FF0000"/>
              </a:solidFill>
            </a:endParaRPr>
          </a:p>
          <a:p>
            <a:pPr marL="342900" indent="-342900">
              <a:buFont typeface="+mj-lt"/>
              <a:buAutoNum type="arabicPeriod" startAt="2"/>
            </a:pPr>
            <a:endParaRPr lang="en-GB" dirty="0">
              <a:solidFill>
                <a:srgbClr val="FF0000"/>
              </a:solidFill>
            </a:endParaRPr>
          </a:p>
          <a:p>
            <a:pPr marL="857250" lvl="1" indent="-400050">
              <a:buFont typeface="+mj-lt"/>
              <a:buAutoNum type="romanUcPeriod"/>
            </a:pPr>
            <a:endParaRPr lang="en-GB" dirty="0">
              <a:solidFill>
                <a:srgbClr val="FF0000"/>
              </a:solidFill>
            </a:endParaRPr>
          </a:p>
        </p:txBody>
      </p:sp>
    </p:spTree>
    <p:extLst>
      <p:ext uri="{BB962C8B-B14F-4D97-AF65-F5344CB8AC3E}">
        <p14:creationId xmlns:p14="http://schemas.microsoft.com/office/powerpoint/2010/main" val="2438063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A349C-626B-B90D-9010-638A3E350534}"/>
              </a:ext>
            </a:extLst>
          </p:cNvPr>
          <p:cNvSpPr>
            <a:spLocks noGrp="1"/>
          </p:cNvSpPr>
          <p:nvPr>
            <p:ph type="ctrTitle"/>
          </p:nvPr>
        </p:nvSpPr>
        <p:spPr/>
        <p:txBody>
          <a:bodyPr/>
          <a:lstStyle/>
          <a:p>
            <a:r>
              <a:rPr lang="en-GB" dirty="0"/>
              <a:t>Other considerations</a:t>
            </a:r>
          </a:p>
        </p:txBody>
      </p:sp>
    </p:spTree>
    <p:extLst>
      <p:ext uri="{BB962C8B-B14F-4D97-AF65-F5344CB8AC3E}">
        <p14:creationId xmlns:p14="http://schemas.microsoft.com/office/powerpoint/2010/main" val="21188635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CFEE47-2DA6-7EDC-0356-DBFF588DE6F4}"/>
              </a:ext>
            </a:extLst>
          </p:cNvPr>
          <p:cNvSpPr txBox="1"/>
          <p:nvPr/>
        </p:nvSpPr>
        <p:spPr>
          <a:xfrm>
            <a:off x="487680" y="441960"/>
            <a:ext cx="11049000" cy="4339650"/>
          </a:xfrm>
          <a:prstGeom prst="rect">
            <a:avLst/>
          </a:prstGeom>
          <a:noFill/>
        </p:spPr>
        <p:txBody>
          <a:bodyPr wrap="square" rtlCol="0">
            <a:spAutoFit/>
          </a:bodyPr>
          <a:lstStyle/>
          <a:p>
            <a:pPr>
              <a:spcAft>
                <a:spcPts val="600"/>
              </a:spcAft>
            </a:pPr>
            <a:r>
              <a:rPr lang="en-GB" sz="2000" dirty="0"/>
              <a:t>ADDITIONAL CONSIDERATIONS</a:t>
            </a:r>
          </a:p>
          <a:p>
            <a:pPr>
              <a:spcAft>
                <a:spcPts val="600"/>
              </a:spcAft>
            </a:pPr>
            <a:endParaRPr lang="en-GB" sz="2000" dirty="0"/>
          </a:p>
          <a:p>
            <a:pPr>
              <a:spcAft>
                <a:spcPts val="600"/>
              </a:spcAft>
            </a:pPr>
            <a:r>
              <a:rPr lang="en-GB" sz="2000" dirty="0"/>
              <a:t>Moving Traffic Initiative (Gloucestershire County Council)</a:t>
            </a:r>
          </a:p>
          <a:p>
            <a:pPr>
              <a:spcAft>
                <a:spcPts val="600"/>
              </a:spcAft>
            </a:pPr>
            <a:r>
              <a:rPr lang="en-GB" sz="2000" dirty="0">
                <a:hlinkClick r:id="rId2"/>
              </a:rPr>
              <a:t>https://www.gloucestershire.gov.uk/parking/moving-traffic-enforcement-information/</a:t>
            </a:r>
            <a:endParaRPr lang="en-GB" sz="2000" dirty="0"/>
          </a:p>
          <a:p>
            <a:pPr>
              <a:spcAft>
                <a:spcPts val="600"/>
              </a:spcAft>
            </a:pPr>
            <a:r>
              <a:rPr lang="en-GB" sz="2000" dirty="0"/>
              <a:t>An enforceable initiative to keep traffic moving and avoid congestion.</a:t>
            </a:r>
          </a:p>
          <a:p>
            <a:pPr>
              <a:spcAft>
                <a:spcPts val="600"/>
              </a:spcAft>
            </a:pPr>
            <a:endParaRPr lang="en-GB" i="1" dirty="0"/>
          </a:p>
          <a:p>
            <a:pPr algn="l"/>
            <a:r>
              <a:rPr lang="en-GB" b="0" i="1" u="none" strike="noStrike" dirty="0">
                <a:solidFill>
                  <a:srgbClr val="212529"/>
                </a:solidFill>
                <a:effectLst/>
                <a:latin typeface="opensans"/>
              </a:rPr>
              <a:t>Cllr Dave Norman, </a:t>
            </a:r>
            <a:r>
              <a:rPr lang="en-GB" b="0" i="1" u="none" strike="noStrike" dirty="0">
                <a:solidFill>
                  <a:srgbClr val="000000"/>
                </a:solidFill>
                <a:effectLst/>
                <a:latin typeface="opensans"/>
              </a:rPr>
              <a:t>cabinet member for road safety, said: “The majority of road users travel safely and follow the traffic regulations, however a small number do not, which causes a potential safety issue for everyone.</a:t>
            </a:r>
          </a:p>
          <a:p>
            <a:pPr algn="l"/>
            <a:endParaRPr lang="en-GB" b="0" i="1" u="none" strike="noStrike" dirty="0">
              <a:solidFill>
                <a:srgbClr val="212529"/>
              </a:solidFill>
              <a:effectLst/>
              <a:latin typeface="opensans"/>
            </a:endParaRPr>
          </a:p>
          <a:p>
            <a:pPr algn="l"/>
            <a:r>
              <a:rPr lang="en-GB" b="0" i="1" u="none" strike="noStrike" dirty="0">
                <a:solidFill>
                  <a:srgbClr val="212529"/>
                </a:solidFill>
                <a:effectLst/>
                <a:latin typeface="opensans"/>
              </a:rPr>
              <a:t>“Enforcing offences in these locations will act as a deterrent to people who are tempted to break the rules, which will help to prevent collisions. These measures will make our roads safer and keep traffic flowing, as well as encourage walking and cycling and promote the use of public transport.”</a:t>
            </a:r>
          </a:p>
          <a:p>
            <a:pPr>
              <a:spcAft>
                <a:spcPts val="600"/>
              </a:spcAft>
            </a:pPr>
            <a:endParaRPr lang="en-GB" sz="2000" dirty="0"/>
          </a:p>
        </p:txBody>
      </p:sp>
      <p:graphicFrame>
        <p:nvGraphicFramePr>
          <p:cNvPr id="3" name="Table 2">
            <a:extLst>
              <a:ext uri="{FF2B5EF4-FFF2-40B4-BE49-F238E27FC236}">
                <a16:creationId xmlns:a16="http://schemas.microsoft.com/office/drawing/2014/main" id="{39778DE3-156E-F9BD-E6AE-9952455161F9}"/>
              </a:ext>
            </a:extLst>
          </p:cNvPr>
          <p:cNvGraphicFramePr>
            <a:graphicFrameLocks noGrp="1"/>
          </p:cNvGraphicFramePr>
          <p:nvPr>
            <p:extLst>
              <p:ext uri="{D42A27DB-BD31-4B8C-83A1-F6EECF244321}">
                <p14:modId xmlns:p14="http://schemas.microsoft.com/office/powerpoint/2010/main" val="1042113644"/>
              </p:ext>
            </p:extLst>
          </p:nvPr>
        </p:nvGraphicFramePr>
        <p:xfrm>
          <a:off x="655320" y="5021668"/>
          <a:ext cx="10881360" cy="1285240"/>
        </p:xfrm>
        <a:graphic>
          <a:graphicData uri="http://schemas.openxmlformats.org/drawingml/2006/table">
            <a:tbl>
              <a:tblPr firstRow="1" bandRow="1">
                <a:tableStyleId>{21E4AEA4-8DFA-4A89-87EB-49C32662AFE0}</a:tableStyleId>
              </a:tblPr>
              <a:tblGrid>
                <a:gridCol w="2176272">
                  <a:extLst>
                    <a:ext uri="{9D8B030D-6E8A-4147-A177-3AD203B41FA5}">
                      <a16:colId xmlns:a16="http://schemas.microsoft.com/office/drawing/2014/main" val="2480874352"/>
                    </a:ext>
                  </a:extLst>
                </a:gridCol>
                <a:gridCol w="2176272">
                  <a:extLst>
                    <a:ext uri="{9D8B030D-6E8A-4147-A177-3AD203B41FA5}">
                      <a16:colId xmlns:a16="http://schemas.microsoft.com/office/drawing/2014/main" val="2944042970"/>
                    </a:ext>
                  </a:extLst>
                </a:gridCol>
                <a:gridCol w="1378649">
                  <a:extLst>
                    <a:ext uri="{9D8B030D-6E8A-4147-A177-3AD203B41FA5}">
                      <a16:colId xmlns:a16="http://schemas.microsoft.com/office/drawing/2014/main" val="1755185795"/>
                    </a:ext>
                  </a:extLst>
                </a:gridCol>
                <a:gridCol w="1314450">
                  <a:extLst>
                    <a:ext uri="{9D8B030D-6E8A-4147-A177-3AD203B41FA5}">
                      <a16:colId xmlns:a16="http://schemas.microsoft.com/office/drawing/2014/main" val="71644989"/>
                    </a:ext>
                  </a:extLst>
                </a:gridCol>
                <a:gridCol w="3835717">
                  <a:extLst>
                    <a:ext uri="{9D8B030D-6E8A-4147-A177-3AD203B41FA5}">
                      <a16:colId xmlns:a16="http://schemas.microsoft.com/office/drawing/2014/main" val="731097690"/>
                    </a:ext>
                  </a:extLst>
                </a:gridCol>
              </a:tblGrid>
              <a:tr h="370840">
                <a:tc>
                  <a:txBody>
                    <a:bodyPr/>
                    <a:lstStyle/>
                    <a:p>
                      <a:r>
                        <a:rPr lang="en-GB" dirty="0"/>
                        <a:t>Actions</a:t>
                      </a:r>
                    </a:p>
                  </a:txBody>
                  <a:tcPr/>
                </a:tc>
                <a:tc>
                  <a:txBody>
                    <a:bodyPr/>
                    <a:lstStyle/>
                    <a:p>
                      <a:r>
                        <a:rPr lang="en-GB" dirty="0"/>
                        <a:t>Status</a:t>
                      </a:r>
                    </a:p>
                  </a:txBody>
                  <a:tcPr/>
                </a:tc>
                <a:tc>
                  <a:txBody>
                    <a:bodyPr/>
                    <a:lstStyle/>
                    <a:p>
                      <a:r>
                        <a:rPr lang="en-GB" dirty="0"/>
                        <a:t>By Who</a:t>
                      </a:r>
                    </a:p>
                  </a:txBody>
                  <a:tcPr/>
                </a:tc>
                <a:tc>
                  <a:txBody>
                    <a:bodyPr/>
                    <a:lstStyle/>
                    <a:p>
                      <a:r>
                        <a:rPr lang="en-GB" dirty="0"/>
                        <a:t>By When</a:t>
                      </a:r>
                    </a:p>
                  </a:txBody>
                  <a:tcPr/>
                </a:tc>
                <a:tc>
                  <a:txBody>
                    <a:bodyPr/>
                    <a:lstStyle/>
                    <a:p>
                      <a:r>
                        <a:rPr lang="en-GB" dirty="0"/>
                        <a:t>Notes</a:t>
                      </a:r>
                    </a:p>
                  </a:txBody>
                  <a:tcPr/>
                </a:tc>
                <a:extLst>
                  <a:ext uri="{0D108BD9-81ED-4DB2-BD59-A6C34878D82A}">
                    <a16:rowId xmlns:a16="http://schemas.microsoft.com/office/drawing/2014/main" val="704668360"/>
                  </a:ext>
                </a:extLst>
              </a:tr>
              <a:tr h="370840">
                <a:tc>
                  <a:txBody>
                    <a:bodyPr/>
                    <a:lstStyle/>
                    <a:p>
                      <a:r>
                        <a:rPr lang="en-GB" dirty="0"/>
                        <a:t>Discuss MTE with GCC and Highways</a:t>
                      </a:r>
                    </a:p>
                  </a:txBody>
                  <a:tcPr/>
                </a:tc>
                <a:tc>
                  <a:txBody>
                    <a:bodyPr/>
                    <a:lstStyle/>
                    <a:p>
                      <a:r>
                        <a:rPr lang="en-GB" dirty="0"/>
                        <a:t>Not started</a:t>
                      </a:r>
                    </a:p>
                  </a:txBody>
                  <a:tcPr>
                    <a:solidFill>
                      <a:srgbClr val="FF0000"/>
                    </a:solidFill>
                  </a:tcPr>
                </a:tc>
                <a:tc>
                  <a:txBody>
                    <a:bodyPr/>
                    <a:lstStyle/>
                    <a:p>
                      <a:r>
                        <a:rPr lang="en-GB" dirty="0">
                          <a:solidFill>
                            <a:schemeClr val="tx1"/>
                          </a:solidFill>
                        </a:rPr>
                        <a:t>BPC/ </a:t>
                      </a:r>
                    </a:p>
                    <a:p>
                      <a:r>
                        <a:rPr lang="en-GB" dirty="0">
                          <a:solidFill>
                            <a:schemeClr val="tx1"/>
                          </a:solidFill>
                        </a:rPr>
                        <a:t>BPWG</a:t>
                      </a:r>
                    </a:p>
                  </a:txBody>
                  <a:tcPr/>
                </a:tc>
                <a:tc>
                  <a:txBody>
                    <a:bodyPr/>
                    <a:lstStyle/>
                    <a:p>
                      <a:r>
                        <a:rPr lang="en-GB" dirty="0">
                          <a:solidFill>
                            <a:schemeClr val="tx1"/>
                          </a:solidFill>
                        </a:rPr>
                        <a:t>Jun / Jul 2024 Short Term</a:t>
                      </a:r>
                    </a:p>
                  </a:txBody>
                  <a:tcPr/>
                </a:tc>
                <a:tc>
                  <a:txBody>
                    <a:bodyPr/>
                    <a:lstStyle/>
                    <a:p>
                      <a:r>
                        <a:rPr lang="en-GB" dirty="0"/>
                        <a:t>Funding available for this initiative?</a:t>
                      </a:r>
                    </a:p>
                  </a:txBody>
                  <a:tcPr/>
                </a:tc>
                <a:extLst>
                  <a:ext uri="{0D108BD9-81ED-4DB2-BD59-A6C34878D82A}">
                    <a16:rowId xmlns:a16="http://schemas.microsoft.com/office/drawing/2014/main" val="2016592724"/>
                  </a:ext>
                </a:extLst>
              </a:tr>
            </a:tbl>
          </a:graphicData>
        </a:graphic>
      </p:graphicFrame>
    </p:spTree>
    <p:extLst>
      <p:ext uri="{BB962C8B-B14F-4D97-AF65-F5344CB8AC3E}">
        <p14:creationId xmlns:p14="http://schemas.microsoft.com/office/powerpoint/2010/main" val="2517641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639F9D-7E1E-6B57-3710-15E7C9AAFBA3}"/>
              </a:ext>
            </a:extLst>
          </p:cNvPr>
          <p:cNvSpPr txBox="1"/>
          <p:nvPr/>
        </p:nvSpPr>
        <p:spPr>
          <a:xfrm>
            <a:off x="487680" y="441960"/>
            <a:ext cx="5608320" cy="400110"/>
          </a:xfrm>
          <a:prstGeom prst="rect">
            <a:avLst/>
          </a:prstGeom>
          <a:noFill/>
        </p:spPr>
        <p:txBody>
          <a:bodyPr wrap="square" rtlCol="0">
            <a:spAutoFit/>
          </a:bodyPr>
          <a:lstStyle/>
          <a:p>
            <a:pPr>
              <a:spcAft>
                <a:spcPts val="600"/>
              </a:spcAft>
            </a:pPr>
            <a:r>
              <a:rPr lang="en-GB" sz="2000" dirty="0"/>
              <a:t>EXECUTIVE SUMMARY</a:t>
            </a:r>
          </a:p>
        </p:txBody>
      </p:sp>
      <p:sp>
        <p:nvSpPr>
          <p:cNvPr id="25" name="TextBox 24">
            <a:extLst>
              <a:ext uri="{FF2B5EF4-FFF2-40B4-BE49-F238E27FC236}">
                <a16:creationId xmlns:a16="http://schemas.microsoft.com/office/drawing/2014/main" id="{5D3B4E31-1A00-93D1-E7DF-02693C0E6AFD}"/>
              </a:ext>
            </a:extLst>
          </p:cNvPr>
          <p:cNvSpPr txBox="1"/>
          <p:nvPr/>
        </p:nvSpPr>
        <p:spPr>
          <a:xfrm>
            <a:off x="487680" y="826047"/>
            <a:ext cx="10951285" cy="5909310"/>
          </a:xfrm>
          <a:prstGeom prst="rect">
            <a:avLst/>
          </a:prstGeom>
          <a:noFill/>
        </p:spPr>
        <p:txBody>
          <a:bodyPr wrap="square" rtlCol="0">
            <a:spAutoFit/>
          </a:bodyPr>
          <a:lstStyle/>
          <a:p>
            <a:r>
              <a:rPr lang="en-GB" dirty="0"/>
              <a:t>WHAT IS THE ISSUE?</a:t>
            </a:r>
          </a:p>
          <a:p>
            <a:endParaRPr lang="en-GB" dirty="0"/>
          </a:p>
          <a:p>
            <a:r>
              <a:rPr lang="en-GB" dirty="0"/>
              <a:t>Bibury is a small, residential village. It is a beautiful village that attracts visitors.  For clarity, “Bibury” includes Arlington. </a:t>
            </a:r>
          </a:p>
          <a:p>
            <a:endParaRPr lang="en-GB" dirty="0"/>
          </a:p>
          <a:p>
            <a:r>
              <a:rPr lang="en-GB" dirty="0"/>
              <a:t>Over the last 5-10 years the level of visitors has increased exponentially. </a:t>
            </a:r>
          </a:p>
          <a:p>
            <a:endParaRPr lang="en-GB" dirty="0"/>
          </a:p>
          <a:p>
            <a:r>
              <a:rPr lang="en-GB" dirty="0"/>
              <a:t>There has been a huge increase in the number of cars and coaches visiting the village. There is a lack of infrastructure and parking control to support the increased levels of tourism. Further, there are a limited number of commercial activities and these indicate that they see limited income from the coach passengers (this is a major difference between Bibury and Bourton).</a:t>
            </a:r>
          </a:p>
          <a:p>
            <a:endParaRPr lang="en-GB" dirty="0"/>
          </a:p>
          <a:p>
            <a:r>
              <a:rPr lang="en-GB" dirty="0"/>
              <a:t>The additional tourism is having a detrimental effect on the fabric and essence of the village. What was a quintessential, peaceful and idyllic rural village has become an overcrowded haven. Roads, verges, the Swan Bridge and property are being damaged by coaches and cars. Residents are becoming increasingly frustrated and annoyed at not being able to enjoy their homes and village in peace.  At times they cannot drive around the village or walk on the pavements due to tourist volumes and illegally parked vehicles.</a:t>
            </a:r>
          </a:p>
          <a:p>
            <a:endParaRPr lang="en-GB" dirty="0"/>
          </a:p>
          <a:p>
            <a:r>
              <a:rPr lang="en-GB" dirty="0"/>
              <a:t>The County Council, District Council, Coach Companies and Police need to understand the impact and put measures in place to remedy the situation urgently and this plan seeks to provide solutions and a mechanism to ensure that they do so in the best interests of our village and community.</a:t>
            </a:r>
          </a:p>
        </p:txBody>
      </p:sp>
    </p:spTree>
    <p:extLst>
      <p:ext uri="{BB962C8B-B14F-4D97-AF65-F5344CB8AC3E}">
        <p14:creationId xmlns:p14="http://schemas.microsoft.com/office/powerpoint/2010/main" val="4098862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639F9D-7E1E-6B57-3710-15E7C9AAFBA3}"/>
              </a:ext>
            </a:extLst>
          </p:cNvPr>
          <p:cNvSpPr txBox="1"/>
          <p:nvPr/>
        </p:nvSpPr>
        <p:spPr>
          <a:xfrm>
            <a:off x="487680" y="441960"/>
            <a:ext cx="5608320" cy="400110"/>
          </a:xfrm>
          <a:prstGeom prst="rect">
            <a:avLst/>
          </a:prstGeom>
          <a:noFill/>
        </p:spPr>
        <p:txBody>
          <a:bodyPr wrap="square" rtlCol="0">
            <a:spAutoFit/>
          </a:bodyPr>
          <a:lstStyle/>
          <a:p>
            <a:pPr>
              <a:spcAft>
                <a:spcPts val="600"/>
              </a:spcAft>
            </a:pPr>
            <a:r>
              <a:rPr lang="en-GB" sz="2000" dirty="0"/>
              <a:t>EXECUTIVE SUMMARY</a:t>
            </a:r>
          </a:p>
        </p:txBody>
      </p:sp>
      <p:sp>
        <p:nvSpPr>
          <p:cNvPr id="25" name="TextBox 24">
            <a:extLst>
              <a:ext uri="{FF2B5EF4-FFF2-40B4-BE49-F238E27FC236}">
                <a16:creationId xmlns:a16="http://schemas.microsoft.com/office/drawing/2014/main" id="{5D3B4E31-1A00-93D1-E7DF-02693C0E6AFD}"/>
              </a:ext>
            </a:extLst>
          </p:cNvPr>
          <p:cNvSpPr txBox="1"/>
          <p:nvPr/>
        </p:nvSpPr>
        <p:spPr>
          <a:xfrm>
            <a:off x="487680" y="826047"/>
            <a:ext cx="10951285" cy="923330"/>
          </a:xfrm>
          <a:prstGeom prst="rect">
            <a:avLst/>
          </a:prstGeom>
          <a:noFill/>
        </p:spPr>
        <p:txBody>
          <a:bodyPr wrap="square" rtlCol="0">
            <a:spAutoFit/>
          </a:bodyPr>
          <a:lstStyle/>
          <a:p>
            <a:r>
              <a:rPr lang="en-GB" dirty="0"/>
              <a:t>CONSIDERATIONS</a:t>
            </a:r>
          </a:p>
          <a:p>
            <a:endParaRPr lang="en-GB" dirty="0"/>
          </a:p>
          <a:p>
            <a:pPr marL="857250" lvl="1" indent="-400050">
              <a:buFont typeface="+mj-lt"/>
              <a:buAutoNum type="romanUcPeriod"/>
            </a:pPr>
            <a:endParaRPr lang="en-GB" dirty="0"/>
          </a:p>
        </p:txBody>
      </p:sp>
      <p:graphicFrame>
        <p:nvGraphicFramePr>
          <p:cNvPr id="3" name="Table 2">
            <a:extLst>
              <a:ext uri="{FF2B5EF4-FFF2-40B4-BE49-F238E27FC236}">
                <a16:creationId xmlns:a16="http://schemas.microsoft.com/office/drawing/2014/main" id="{7BE1BD40-E0CF-1945-37EC-E65A908A1681}"/>
              </a:ext>
            </a:extLst>
          </p:cNvPr>
          <p:cNvGraphicFramePr>
            <a:graphicFrameLocks noGrp="1"/>
          </p:cNvGraphicFramePr>
          <p:nvPr>
            <p:extLst>
              <p:ext uri="{D42A27DB-BD31-4B8C-83A1-F6EECF244321}">
                <p14:modId xmlns:p14="http://schemas.microsoft.com/office/powerpoint/2010/main" val="628591861"/>
              </p:ext>
            </p:extLst>
          </p:nvPr>
        </p:nvGraphicFramePr>
        <p:xfrm>
          <a:off x="603315" y="1187777"/>
          <a:ext cx="10246937" cy="4687235"/>
        </p:xfrm>
        <a:graphic>
          <a:graphicData uri="http://schemas.openxmlformats.org/drawingml/2006/table">
            <a:tbl>
              <a:tblPr firstRow="1" bandRow="1">
                <a:tableStyleId>{21E4AEA4-8DFA-4A89-87EB-49C32662AFE0}</a:tableStyleId>
              </a:tblPr>
              <a:tblGrid>
                <a:gridCol w="4938756">
                  <a:extLst>
                    <a:ext uri="{9D8B030D-6E8A-4147-A177-3AD203B41FA5}">
                      <a16:colId xmlns:a16="http://schemas.microsoft.com/office/drawing/2014/main" val="2894507234"/>
                    </a:ext>
                  </a:extLst>
                </a:gridCol>
                <a:gridCol w="208280">
                  <a:extLst>
                    <a:ext uri="{9D8B030D-6E8A-4147-A177-3AD203B41FA5}">
                      <a16:colId xmlns:a16="http://schemas.microsoft.com/office/drawing/2014/main" val="38967965"/>
                    </a:ext>
                  </a:extLst>
                </a:gridCol>
                <a:gridCol w="5099901">
                  <a:extLst>
                    <a:ext uri="{9D8B030D-6E8A-4147-A177-3AD203B41FA5}">
                      <a16:colId xmlns:a16="http://schemas.microsoft.com/office/drawing/2014/main" val="592366261"/>
                    </a:ext>
                  </a:extLst>
                </a:gridCol>
              </a:tblGrid>
              <a:tr h="216817">
                <a:tc gridSpan="3">
                  <a:txBody>
                    <a:bodyPr/>
                    <a:lstStyle/>
                    <a:p>
                      <a:pPr algn="ctr"/>
                      <a:endParaRPr lang="en-GB"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pPr algn="ctr"/>
                      <a:endParaRPr lang="en-GB" sz="1600" b="0" dirty="0"/>
                    </a:p>
                  </a:txBody>
                  <a:tcPr anchor="ctr">
                    <a:solidFill>
                      <a:schemeClr val="bg1"/>
                    </a:solidFill>
                  </a:tcPr>
                </a:tc>
                <a:tc hMerge="1">
                  <a:txBody>
                    <a:bodyPr/>
                    <a:lstStyle/>
                    <a:p>
                      <a:pPr algn="ctr"/>
                      <a:endParaRPr lang="en-GB" sz="1600" b="0" dirty="0"/>
                    </a:p>
                  </a:txBody>
                  <a:tcPr anchor="ctr"/>
                </a:tc>
                <a:extLst>
                  <a:ext uri="{0D108BD9-81ED-4DB2-BD59-A6C34878D82A}">
                    <a16:rowId xmlns:a16="http://schemas.microsoft.com/office/drawing/2014/main" val="2465762080"/>
                  </a:ext>
                </a:extLst>
              </a:tr>
              <a:tr h="263810">
                <a:tc>
                  <a:txBody>
                    <a:bodyPr/>
                    <a:lstStyle/>
                    <a:p>
                      <a:pPr algn="ctr"/>
                      <a:r>
                        <a:rPr lang="en-GB" sz="1600" b="0" dirty="0"/>
                        <a:t>CAUSES</a:t>
                      </a:r>
                    </a:p>
                  </a:txBody>
                  <a:tcPr anchor="ctr">
                    <a:lnL w="12700" cap="flat" cmpd="sng" algn="ctr">
                      <a:solidFill>
                        <a:schemeClr val="tx1"/>
                      </a:solidFill>
                      <a:prstDash val="solid"/>
                      <a:round/>
                      <a:headEnd type="none" w="med" len="med"/>
                      <a:tailEnd type="none" w="med" len="med"/>
                    </a:lnL>
                  </a:tcPr>
                </a:tc>
                <a:tc>
                  <a:txBody>
                    <a:bodyPr/>
                    <a:lstStyle/>
                    <a:p>
                      <a:pPr algn="ctr"/>
                      <a:endParaRPr lang="en-GB" sz="1600" b="0" dirty="0"/>
                    </a:p>
                  </a:txBody>
                  <a:tcPr anchor="ctr">
                    <a:solidFill>
                      <a:schemeClr val="bg1"/>
                    </a:solidFill>
                  </a:tcPr>
                </a:tc>
                <a:tc>
                  <a:txBody>
                    <a:bodyPr/>
                    <a:lstStyle/>
                    <a:p>
                      <a:pPr algn="ctr"/>
                      <a:r>
                        <a:rPr lang="en-GB" sz="1600" b="0" dirty="0"/>
                        <a:t>IMPACTS</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81559956"/>
                  </a:ext>
                </a:extLst>
              </a:tr>
              <a:tr h="4525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Increased private car traffic from tourists since Covid/Lockdown</a:t>
                      </a:r>
                    </a:p>
                  </a:txBody>
                  <a:tcPr>
                    <a:lnL w="12700" cap="flat" cmpd="sng" algn="ctr">
                      <a:solidFill>
                        <a:schemeClr val="tx1"/>
                      </a:solidFill>
                      <a:prstDash val="solid"/>
                      <a:round/>
                      <a:headEnd type="none" w="med" len="med"/>
                      <a:tailEnd type="none" w="med" len="med"/>
                    </a:lnL>
                  </a:tcPr>
                </a:tc>
                <a:tc>
                  <a:txBody>
                    <a:bodyPr/>
                    <a:lstStyle/>
                    <a:p>
                      <a:endParaRPr lang="en-GB" sz="1600" dirty="0"/>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Increased congestion</a:t>
                      </a:r>
                    </a:p>
                    <a:p>
                      <a:endParaRPr lang="en-GB" sz="1600"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48556794"/>
                  </a:ext>
                </a:extLst>
              </a:tr>
              <a:tr h="5691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Increased number of Buses and Mini-vans visiting Bibury</a:t>
                      </a:r>
                    </a:p>
                  </a:txBody>
                  <a:tcPr>
                    <a:lnL w="12700" cap="flat" cmpd="sng" algn="ctr">
                      <a:solidFill>
                        <a:schemeClr val="tx1"/>
                      </a:solidFill>
                      <a:prstDash val="solid"/>
                      <a:round/>
                      <a:headEnd type="none" w="med" len="med"/>
                      <a:tailEnd type="none" w="med" len="med"/>
                    </a:lnL>
                  </a:tcPr>
                </a:tc>
                <a:tc>
                  <a:txBody>
                    <a:bodyPr/>
                    <a:lstStyle/>
                    <a:p>
                      <a:endParaRPr lang="en-GB" sz="1600" dirty="0"/>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Restriction of emergency vehicle access</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67574448"/>
                  </a:ext>
                </a:extLst>
              </a:tr>
              <a:tr h="571589">
                <a:tc>
                  <a:txBody>
                    <a:bodyPr/>
                    <a:lstStyle/>
                    <a:p>
                      <a:r>
                        <a:rPr lang="en-GB" sz="1600" dirty="0"/>
                        <a:t>Lack of Parking Availability</a:t>
                      </a:r>
                    </a:p>
                  </a:txBody>
                  <a:tcPr>
                    <a:lnL w="12700" cap="flat" cmpd="sng" algn="ctr">
                      <a:solidFill>
                        <a:schemeClr val="tx1"/>
                      </a:solidFill>
                      <a:prstDash val="solid"/>
                      <a:round/>
                      <a:headEnd type="none" w="med" len="med"/>
                      <a:tailEnd type="none" w="med" len="med"/>
                    </a:lnL>
                  </a:tcPr>
                </a:tc>
                <a:tc>
                  <a:txBody>
                    <a:bodyPr/>
                    <a:lstStyle/>
                    <a:p>
                      <a:endParaRPr lang="en-GB" sz="1600" dirty="0"/>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Cars parked illegally and obstructing highways and pavements</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74691832"/>
                  </a:ext>
                </a:extLst>
              </a:tr>
              <a:tr h="5361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Lack of Parking Control</a:t>
                      </a:r>
                    </a:p>
                    <a:p>
                      <a:endParaRPr lang="en-GB" sz="1600" dirty="0"/>
                    </a:p>
                  </a:txBody>
                  <a:tcPr>
                    <a:lnL w="12700" cap="flat" cmpd="sng" algn="ctr">
                      <a:solidFill>
                        <a:schemeClr val="tx1"/>
                      </a:solidFill>
                      <a:prstDash val="solid"/>
                      <a:round/>
                      <a:headEnd type="none" w="med" len="med"/>
                      <a:tailEnd type="none" w="med" len="med"/>
                    </a:lnL>
                  </a:tcPr>
                </a:tc>
                <a:tc>
                  <a:txBody>
                    <a:bodyPr/>
                    <a:lstStyle/>
                    <a:p>
                      <a:endParaRPr lang="en-GB" sz="1600" dirty="0"/>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Damage to the bridge, walls, bollards and coach-bays</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48846714"/>
                  </a:ext>
                </a:extLst>
              </a:tr>
              <a:tr h="4444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Lack of Parking Enforcement</a:t>
                      </a:r>
                    </a:p>
                  </a:txBody>
                  <a:tcPr>
                    <a:lnL w="12700" cap="flat" cmpd="sng" algn="ctr">
                      <a:solidFill>
                        <a:schemeClr val="tx1"/>
                      </a:solidFill>
                      <a:prstDash val="solid"/>
                      <a:round/>
                      <a:headEnd type="none" w="med" len="med"/>
                      <a:tailEnd type="none" w="med" len="med"/>
                    </a:lnL>
                  </a:tcPr>
                </a:tc>
                <a:tc>
                  <a:txBody>
                    <a:bodyPr/>
                    <a:lstStyle/>
                    <a:p>
                      <a:endParaRPr lang="en-GB" sz="1600" dirty="0"/>
                    </a:p>
                  </a:txBody>
                  <a:tcPr>
                    <a:solidFill>
                      <a:schemeClr val="bg1"/>
                    </a:solidFill>
                  </a:tcPr>
                </a:tc>
                <a:tc>
                  <a:txBody>
                    <a:bodyPr/>
                    <a:lstStyle/>
                    <a:p>
                      <a:pPr lvl="0"/>
                      <a:r>
                        <a:rPr lang="en-GB" sz="1600" dirty="0"/>
                        <a:t>Frustration of residents</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50688284"/>
                  </a:ext>
                </a:extLst>
              </a:tr>
              <a:tr h="5175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Lack on controls to manage overweight vehicles</a:t>
                      </a:r>
                    </a:p>
                    <a:p>
                      <a:endParaRPr lang="en-GB" sz="1600" dirty="0"/>
                    </a:p>
                  </a:txBody>
                  <a:tcPr>
                    <a:lnL w="12700" cap="flat" cmpd="sng" algn="ctr">
                      <a:solidFill>
                        <a:schemeClr val="tx1"/>
                      </a:solidFill>
                      <a:prstDash val="solid"/>
                      <a:round/>
                      <a:headEnd type="none" w="med" len="med"/>
                      <a:tailEnd type="none" w="med" len="med"/>
                    </a:lnL>
                  </a:tcPr>
                </a:tc>
                <a:tc>
                  <a:txBody>
                    <a:bodyPr/>
                    <a:lstStyle/>
                    <a:p>
                      <a:endParaRPr lang="en-GB" sz="1600" dirty="0"/>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Obstruction on pavements for mobility vehicles and prams</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91198120"/>
                  </a:ext>
                </a:extLst>
              </a:tr>
              <a:tr h="3726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Increased Attractions (Trout Farm expansion)</a:t>
                      </a:r>
                    </a:p>
                  </a:txBody>
                  <a:tcPr>
                    <a:lnL w="12700" cap="flat" cmpd="sng" algn="ctr">
                      <a:solidFill>
                        <a:schemeClr val="tx1"/>
                      </a:solidFill>
                      <a:prstDash val="solid"/>
                      <a:round/>
                      <a:headEnd type="none" w="med" len="med"/>
                      <a:tailEnd type="none" w="med" len="med"/>
                    </a:lnL>
                  </a:tcPr>
                </a:tc>
                <a:tc>
                  <a:txBody>
                    <a:bodyPr/>
                    <a:lstStyle/>
                    <a:p>
                      <a:endParaRPr lang="en-GB" sz="1600" dirty="0"/>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Increased likelihood of serious injury, incident or fatality</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71015841"/>
                  </a:ext>
                </a:extLst>
              </a:tr>
              <a:tr h="405343">
                <a:tc>
                  <a:txBody>
                    <a:bodyPr/>
                    <a:lstStyle/>
                    <a:p>
                      <a:r>
                        <a:rPr lang="en-GB" sz="1600" dirty="0"/>
                        <a:t>Inadequate Signage</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en-GB" sz="1600" dirty="0"/>
                    </a:p>
                  </a:txBody>
                  <a:tcP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8165586"/>
                  </a:ext>
                </a:extLst>
              </a:tr>
            </a:tbl>
          </a:graphicData>
        </a:graphic>
      </p:graphicFrame>
    </p:spTree>
    <p:extLst>
      <p:ext uri="{BB962C8B-B14F-4D97-AF65-F5344CB8AC3E}">
        <p14:creationId xmlns:p14="http://schemas.microsoft.com/office/powerpoint/2010/main" val="682890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639F9D-7E1E-6B57-3710-15E7C9AAFBA3}"/>
              </a:ext>
            </a:extLst>
          </p:cNvPr>
          <p:cNvSpPr txBox="1"/>
          <p:nvPr/>
        </p:nvSpPr>
        <p:spPr>
          <a:xfrm>
            <a:off x="487680" y="441960"/>
            <a:ext cx="5608320" cy="400110"/>
          </a:xfrm>
          <a:prstGeom prst="rect">
            <a:avLst/>
          </a:prstGeom>
          <a:noFill/>
        </p:spPr>
        <p:txBody>
          <a:bodyPr wrap="square" rtlCol="0">
            <a:spAutoFit/>
          </a:bodyPr>
          <a:lstStyle/>
          <a:p>
            <a:pPr>
              <a:spcAft>
                <a:spcPts val="600"/>
              </a:spcAft>
            </a:pPr>
            <a:r>
              <a:rPr lang="en-GB" sz="2000" dirty="0"/>
              <a:t>OBJECTIVES</a:t>
            </a:r>
          </a:p>
        </p:txBody>
      </p:sp>
      <p:sp>
        <p:nvSpPr>
          <p:cNvPr id="25" name="TextBox 24">
            <a:extLst>
              <a:ext uri="{FF2B5EF4-FFF2-40B4-BE49-F238E27FC236}">
                <a16:creationId xmlns:a16="http://schemas.microsoft.com/office/drawing/2014/main" id="{5D3B4E31-1A00-93D1-E7DF-02693C0E6AFD}"/>
              </a:ext>
            </a:extLst>
          </p:cNvPr>
          <p:cNvSpPr txBox="1"/>
          <p:nvPr/>
        </p:nvSpPr>
        <p:spPr>
          <a:xfrm>
            <a:off x="681318" y="1165412"/>
            <a:ext cx="1050288" cy="646331"/>
          </a:xfrm>
          <a:prstGeom prst="rect">
            <a:avLst/>
          </a:prstGeom>
          <a:noFill/>
        </p:spPr>
        <p:txBody>
          <a:bodyPr wrap="none" rtlCol="0">
            <a:spAutoFit/>
          </a:bodyPr>
          <a:lstStyle/>
          <a:p>
            <a:pPr marL="342900" indent="-342900">
              <a:buFont typeface="+mj-lt"/>
              <a:buAutoNum type="arabicPeriod" startAt="2"/>
            </a:pPr>
            <a:endParaRPr lang="en-GB" dirty="0"/>
          </a:p>
          <a:p>
            <a:pPr marL="857250" lvl="1" indent="-400050">
              <a:buFont typeface="+mj-lt"/>
              <a:buAutoNum type="romanUcPeriod"/>
            </a:pPr>
            <a:endParaRPr lang="en-GB" dirty="0"/>
          </a:p>
        </p:txBody>
      </p:sp>
      <p:sp>
        <p:nvSpPr>
          <p:cNvPr id="3" name="TextBox 2">
            <a:extLst>
              <a:ext uri="{FF2B5EF4-FFF2-40B4-BE49-F238E27FC236}">
                <a16:creationId xmlns:a16="http://schemas.microsoft.com/office/drawing/2014/main" id="{62A8A8FE-50EB-C367-D811-C18B915E3D16}"/>
              </a:ext>
            </a:extLst>
          </p:cNvPr>
          <p:cNvSpPr txBox="1"/>
          <p:nvPr/>
        </p:nvSpPr>
        <p:spPr>
          <a:xfrm>
            <a:off x="487680" y="873175"/>
            <a:ext cx="10951285" cy="5909310"/>
          </a:xfrm>
          <a:prstGeom prst="rect">
            <a:avLst/>
          </a:prstGeom>
          <a:noFill/>
        </p:spPr>
        <p:txBody>
          <a:bodyPr wrap="square" rtlCol="0">
            <a:spAutoFit/>
          </a:bodyPr>
          <a:lstStyle/>
          <a:p>
            <a:r>
              <a:rPr lang="en-GB" dirty="0"/>
              <a:t>WHAT DO WE WANT TO ACHIEVE?</a:t>
            </a:r>
          </a:p>
          <a:p>
            <a:endParaRPr lang="en-GB" dirty="0"/>
          </a:p>
          <a:p>
            <a:r>
              <a:rPr lang="en-GB" dirty="0"/>
              <a:t>Realistically we aren’t going to stop tourism or through-traffic in the village but we must manage it – for the mutual benefit of residents, local businesses, the fabric of the village, local ecology, the tourists and tourism companies. </a:t>
            </a:r>
          </a:p>
          <a:p>
            <a:endParaRPr lang="en-GB" dirty="0"/>
          </a:p>
          <a:p>
            <a:r>
              <a:rPr lang="en-GB" dirty="0"/>
              <a:t>The benefits relating to the residents, fabric of village and ecology should override those of local businesses and those of tourists and certainly those of tourism companies. </a:t>
            </a:r>
          </a:p>
          <a:p>
            <a:endParaRPr lang="en-GB" dirty="0"/>
          </a:p>
          <a:p>
            <a:r>
              <a:rPr lang="en-GB" dirty="0"/>
              <a:t>What we wish to achieve:</a:t>
            </a:r>
          </a:p>
          <a:p>
            <a:pPr marL="342900" indent="-342900">
              <a:buFont typeface="+mj-lt"/>
              <a:buAutoNum type="arabicPeriod"/>
            </a:pPr>
            <a:r>
              <a:rPr lang="en-GB" dirty="0"/>
              <a:t>Allow Residents to reclaim and enjoy their homes and their village safely, without excessive intrusion from tourists.</a:t>
            </a:r>
          </a:p>
          <a:p>
            <a:pPr marL="342900" indent="-342900">
              <a:buFont typeface="+mj-lt"/>
              <a:buAutoNum type="arabicPeriod"/>
            </a:pPr>
            <a:r>
              <a:rPr lang="en-GB" dirty="0"/>
              <a:t>Maintain the fabric and quintessential nature of the village and it’s ecology, preventing physical damage (e.g., bridge, roads, walls around meadow, river walls) and damage to wildlife</a:t>
            </a:r>
          </a:p>
          <a:p>
            <a:pPr marL="342900" indent="-342900">
              <a:buFont typeface="+mj-lt"/>
              <a:buAutoNum type="arabicPeriod"/>
            </a:pPr>
            <a:r>
              <a:rPr lang="en-GB" dirty="0"/>
              <a:t>Effectively manage parking so that the village and residents are not impacted whilst allowing tourists to experience the village and what it has to offer in a non-invasive manner.</a:t>
            </a:r>
          </a:p>
          <a:p>
            <a:pPr marL="342900" indent="-342900">
              <a:buFont typeface="+mj-lt"/>
              <a:buAutoNum type="arabicPeriod"/>
            </a:pPr>
            <a:endParaRPr lang="en-GB" dirty="0"/>
          </a:p>
          <a:p>
            <a:r>
              <a:rPr lang="en-GB" dirty="0"/>
              <a:t>Primary objectives:</a:t>
            </a:r>
          </a:p>
          <a:p>
            <a:pPr marL="342900" indent="-342900">
              <a:buFont typeface="+mj-lt"/>
              <a:buAutoNum type="arabicPeriod"/>
            </a:pPr>
            <a:r>
              <a:rPr lang="en-GB" dirty="0"/>
              <a:t>A total ban on</a:t>
            </a:r>
            <a:r>
              <a:rPr lang="en-GB" u="sng" dirty="0"/>
              <a:t> any </a:t>
            </a:r>
            <a:r>
              <a:rPr lang="en-GB" dirty="0"/>
              <a:t>vehicles (coaches or heavy goods vehicles) over 17T (laden) crossing the Swan Bridge.</a:t>
            </a:r>
          </a:p>
          <a:p>
            <a:pPr marL="342900" indent="-342900">
              <a:buFont typeface="+mj-lt"/>
              <a:buAutoNum type="arabicPeriod"/>
            </a:pPr>
            <a:r>
              <a:rPr lang="en-GB" dirty="0"/>
              <a:t>A total ban on coaches in and through the village.</a:t>
            </a:r>
          </a:p>
          <a:p>
            <a:pPr marL="342900" indent="-342900">
              <a:buFont typeface="+mj-lt"/>
              <a:buAutoNum type="arabicPeriod"/>
            </a:pPr>
            <a:r>
              <a:rPr lang="en-GB" dirty="0"/>
              <a:t>Converting current coach bay to car use only or </a:t>
            </a:r>
            <a:r>
              <a:rPr lang="en-GB" dirty="0" err="1"/>
              <a:t>pedestrianise</a:t>
            </a:r>
            <a:r>
              <a:rPr lang="en-GB" dirty="0"/>
              <a:t>.</a:t>
            </a:r>
          </a:p>
          <a:p>
            <a:pPr marL="342900" indent="-342900">
              <a:buFont typeface="+mj-lt"/>
              <a:buAutoNum type="arabicPeriod"/>
            </a:pPr>
            <a:r>
              <a:rPr lang="en-GB" dirty="0"/>
              <a:t>Creation of additional parking and more effective management/enforcement of existing parking.</a:t>
            </a:r>
          </a:p>
        </p:txBody>
      </p:sp>
    </p:spTree>
    <p:extLst>
      <p:ext uri="{BB962C8B-B14F-4D97-AF65-F5344CB8AC3E}">
        <p14:creationId xmlns:p14="http://schemas.microsoft.com/office/powerpoint/2010/main" val="134872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639F9D-7E1E-6B57-3710-15E7C9AAFBA3}"/>
              </a:ext>
            </a:extLst>
          </p:cNvPr>
          <p:cNvSpPr txBox="1"/>
          <p:nvPr/>
        </p:nvSpPr>
        <p:spPr>
          <a:xfrm>
            <a:off x="487680" y="441960"/>
            <a:ext cx="5608320" cy="400110"/>
          </a:xfrm>
          <a:prstGeom prst="rect">
            <a:avLst/>
          </a:prstGeom>
          <a:noFill/>
        </p:spPr>
        <p:txBody>
          <a:bodyPr wrap="square" rtlCol="0">
            <a:spAutoFit/>
          </a:bodyPr>
          <a:lstStyle/>
          <a:p>
            <a:pPr>
              <a:spcAft>
                <a:spcPts val="600"/>
              </a:spcAft>
            </a:pPr>
            <a:r>
              <a:rPr lang="en-GB" sz="2000" dirty="0"/>
              <a:t>ACTION PLAN SUMMARY</a:t>
            </a:r>
          </a:p>
        </p:txBody>
      </p:sp>
      <p:graphicFrame>
        <p:nvGraphicFramePr>
          <p:cNvPr id="3" name="Diagram 2">
            <a:extLst>
              <a:ext uri="{FF2B5EF4-FFF2-40B4-BE49-F238E27FC236}">
                <a16:creationId xmlns:a16="http://schemas.microsoft.com/office/drawing/2014/main" id="{888F5B32-3FA7-747D-ADD5-68E561348719}"/>
              </a:ext>
            </a:extLst>
          </p:cNvPr>
          <p:cNvGraphicFramePr/>
          <p:nvPr/>
        </p:nvGraphicFramePr>
        <p:xfrm>
          <a:off x="822960" y="2114490"/>
          <a:ext cx="2560320" cy="3901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Table 3">
            <a:extLst>
              <a:ext uri="{FF2B5EF4-FFF2-40B4-BE49-F238E27FC236}">
                <a16:creationId xmlns:a16="http://schemas.microsoft.com/office/drawing/2014/main" id="{4DA4BD31-E95A-010A-A1E0-4842B070C486}"/>
              </a:ext>
            </a:extLst>
          </p:cNvPr>
          <p:cNvGraphicFramePr>
            <a:graphicFrameLocks noGrp="1"/>
          </p:cNvGraphicFramePr>
          <p:nvPr>
            <p:extLst>
              <p:ext uri="{D42A27DB-BD31-4B8C-83A1-F6EECF244321}">
                <p14:modId xmlns:p14="http://schemas.microsoft.com/office/powerpoint/2010/main" val="3252753134"/>
              </p:ext>
            </p:extLst>
          </p:nvPr>
        </p:nvGraphicFramePr>
        <p:xfrm>
          <a:off x="69575" y="842070"/>
          <a:ext cx="11986590" cy="5827433"/>
        </p:xfrm>
        <a:graphic>
          <a:graphicData uri="http://schemas.openxmlformats.org/drawingml/2006/table">
            <a:tbl>
              <a:tblPr firstRow="1" bandRow="1">
                <a:tableStyleId>{21E4AEA4-8DFA-4A89-87EB-49C32662AFE0}</a:tableStyleId>
              </a:tblPr>
              <a:tblGrid>
                <a:gridCol w="346561">
                  <a:extLst>
                    <a:ext uri="{9D8B030D-6E8A-4147-A177-3AD203B41FA5}">
                      <a16:colId xmlns:a16="http://schemas.microsoft.com/office/drawing/2014/main" val="2648477941"/>
                    </a:ext>
                  </a:extLst>
                </a:gridCol>
                <a:gridCol w="2673596">
                  <a:extLst>
                    <a:ext uri="{9D8B030D-6E8A-4147-A177-3AD203B41FA5}">
                      <a16:colId xmlns:a16="http://schemas.microsoft.com/office/drawing/2014/main" val="498550981"/>
                    </a:ext>
                  </a:extLst>
                </a:gridCol>
                <a:gridCol w="636905">
                  <a:extLst>
                    <a:ext uri="{9D8B030D-6E8A-4147-A177-3AD203B41FA5}">
                      <a16:colId xmlns:a16="http://schemas.microsoft.com/office/drawing/2014/main" val="3889858203"/>
                    </a:ext>
                  </a:extLst>
                </a:gridCol>
                <a:gridCol w="740087">
                  <a:extLst>
                    <a:ext uri="{9D8B030D-6E8A-4147-A177-3AD203B41FA5}">
                      <a16:colId xmlns:a16="http://schemas.microsoft.com/office/drawing/2014/main" val="97095412"/>
                    </a:ext>
                  </a:extLst>
                </a:gridCol>
                <a:gridCol w="215269">
                  <a:extLst>
                    <a:ext uri="{9D8B030D-6E8A-4147-A177-3AD203B41FA5}">
                      <a16:colId xmlns:a16="http://schemas.microsoft.com/office/drawing/2014/main" val="3349290687"/>
                    </a:ext>
                  </a:extLst>
                </a:gridCol>
                <a:gridCol w="374865">
                  <a:extLst>
                    <a:ext uri="{9D8B030D-6E8A-4147-A177-3AD203B41FA5}">
                      <a16:colId xmlns:a16="http://schemas.microsoft.com/office/drawing/2014/main" val="4028848305"/>
                    </a:ext>
                  </a:extLst>
                </a:gridCol>
                <a:gridCol w="2640069">
                  <a:extLst>
                    <a:ext uri="{9D8B030D-6E8A-4147-A177-3AD203B41FA5}">
                      <a16:colId xmlns:a16="http://schemas.microsoft.com/office/drawing/2014/main" val="206517277"/>
                    </a:ext>
                  </a:extLst>
                </a:gridCol>
                <a:gridCol w="585540">
                  <a:extLst>
                    <a:ext uri="{9D8B030D-6E8A-4147-A177-3AD203B41FA5}">
                      <a16:colId xmlns:a16="http://schemas.microsoft.com/office/drawing/2014/main" val="722061581"/>
                    </a:ext>
                  </a:extLst>
                </a:gridCol>
                <a:gridCol w="647632">
                  <a:extLst>
                    <a:ext uri="{9D8B030D-6E8A-4147-A177-3AD203B41FA5}">
                      <a16:colId xmlns:a16="http://schemas.microsoft.com/office/drawing/2014/main" val="1034862641"/>
                    </a:ext>
                  </a:extLst>
                </a:gridCol>
                <a:gridCol w="212960">
                  <a:extLst>
                    <a:ext uri="{9D8B030D-6E8A-4147-A177-3AD203B41FA5}">
                      <a16:colId xmlns:a16="http://schemas.microsoft.com/office/drawing/2014/main" val="3263671533"/>
                    </a:ext>
                  </a:extLst>
                </a:gridCol>
                <a:gridCol w="438578">
                  <a:extLst>
                    <a:ext uri="{9D8B030D-6E8A-4147-A177-3AD203B41FA5}">
                      <a16:colId xmlns:a16="http://schemas.microsoft.com/office/drawing/2014/main" val="592168097"/>
                    </a:ext>
                  </a:extLst>
                </a:gridCol>
                <a:gridCol w="1937815">
                  <a:extLst>
                    <a:ext uri="{9D8B030D-6E8A-4147-A177-3AD203B41FA5}">
                      <a16:colId xmlns:a16="http://schemas.microsoft.com/office/drawing/2014/main" val="1360495694"/>
                    </a:ext>
                  </a:extLst>
                </a:gridCol>
                <a:gridCol w="536713">
                  <a:extLst>
                    <a:ext uri="{9D8B030D-6E8A-4147-A177-3AD203B41FA5}">
                      <a16:colId xmlns:a16="http://schemas.microsoft.com/office/drawing/2014/main" val="1932223956"/>
                    </a:ext>
                  </a:extLst>
                </a:gridCol>
              </a:tblGrid>
              <a:tr h="309745">
                <a:tc gridSpan="12">
                  <a:txBody>
                    <a:bodyPr/>
                    <a:lstStyle/>
                    <a:p>
                      <a:pPr algn="ctr"/>
                      <a:endParaRPr lang="en-GB" sz="1100" b="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r>
                        <a:rPr lang="en-GB" sz="1200" b="0" dirty="0"/>
                        <a:t>SOLUTIONS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GB"/>
                    </a:p>
                  </a:txBody>
                  <a:tcPr/>
                </a:tc>
                <a:tc hMerge="1">
                  <a:txBody>
                    <a:bodyPr/>
                    <a:lstStyle/>
                    <a:p>
                      <a:endParaRPr lang="en-GB"/>
                    </a:p>
                  </a:txBody>
                  <a:tcPr/>
                </a:tc>
                <a:tc hMerge="1">
                  <a:txBody>
                    <a:bodyPr/>
                    <a:lstStyle/>
                    <a:p>
                      <a:pPr algn="ctr"/>
                      <a:endParaRPr lang="en-GB" sz="1600" b="0" dirty="0"/>
                    </a:p>
                  </a:txBody>
                  <a:tcPr anchor="ctr">
                    <a:solidFill>
                      <a:schemeClr val="bg1"/>
                    </a:solidFill>
                  </a:tcPr>
                </a:tc>
                <a:tc hMerge="1">
                  <a:txBody>
                    <a:bodyPr/>
                    <a:lstStyle/>
                    <a:p>
                      <a:endParaRPr lang="en-GB"/>
                    </a:p>
                  </a:txBody>
                  <a:tcPr/>
                </a:tc>
                <a:tc hMerge="1">
                  <a:txBody>
                    <a:bodyPr/>
                    <a:lstStyle/>
                    <a:p>
                      <a:pPr algn="ctr"/>
                      <a:endParaRPr lang="en-GB" sz="1600" b="0" dirty="0"/>
                    </a:p>
                  </a:txBody>
                  <a:tcPr anchor="ctr">
                    <a:lnL w="12700" cap="flat" cmpd="sng" algn="ctr">
                      <a:solidFill>
                        <a:schemeClr val="tx1"/>
                      </a:solidFill>
                      <a:prstDash val="solid"/>
                      <a:round/>
                      <a:headEnd type="none" w="med" len="med"/>
                      <a:tailEnd type="none" w="med" len="med"/>
                    </a:lnL>
                  </a:tcPr>
                </a:tc>
                <a:tc hMerge="1">
                  <a:txBody>
                    <a:bodyPr/>
                    <a:lstStyle/>
                    <a:p>
                      <a:endParaRPr lang="en-GB"/>
                    </a:p>
                  </a:txBody>
                  <a:tcPr/>
                </a:tc>
                <a:tc hMerge="1">
                  <a:txBody>
                    <a:bodyPr/>
                    <a:lstStyle/>
                    <a:p>
                      <a:endParaRPr lang="en-GB"/>
                    </a:p>
                  </a:txBody>
                  <a:tcPr/>
                </a:tc>
                <a:tc hMerge="1">
                  <a:txBody>
                    <a:bodyPr/>
                    <a:lstStyle/>
                    <a:p>
                      <a:pPr algn="ctr"/>
                      <a:endParaRPr lang="en-GB" sz="1600" b="0" dirty="0"/>
                    </a:p>
                  </a:txBody>
                  <a:tcPr anchor="ctr">
                    <a:solidFill>
                      <a:schemeClr val="bg1"/>
                    </a:solidFill>
                  </a:tcPr>
                </a:tc>
                <a:tc hMerge="1">
                  <a:txBody>
                    <a:bodyPr/>
                    <a:lstStyle/>
                    <a:p>
                      <a:endParaRPr lang="en-GB"/>
                    </a:p>
                  </a:txBody>
                  <a:tcPr/>
                </a:tc>
                <a:tc hMerge="1">
                  <a:txBody>
                    <a:bodyPr/>
                    <a:lstStyle/>
                    <a:p>
                      <a:pPr algn="ctr"/>
                      <a:endParaRPr lang="en-GB" sz="1600" b="0" dirty="0"/>
                    </a:p>
                  </a:txBody>
                  <a:tcPr anchor="ctr"/>
                </a:tc>
                <a:tc>
                  <a:txBody>
                    <a:bodyPr/>
                    <a:lstStyle/>
                    <a:p>
                      <a:pPr algn="ctr"/>
                      <a:endParaRPr lang="en-GB" sz="1100" b="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7251593"/>
                  </a:ext>
                </a:extLst>
              </a:tr>
              <a:tr h="309745">
                <a:tc gridSpan="2">
                  <a:txBody>
                    <a:bodyPr/>
                    <a:lstStyle/>
                    <a:p>
                      <a:pPr algn="ctr"/>
                      <a:r>
                        <a:rPr lang="en-GB" sz="1100" b="0" dirty="0">
                          <a:solidFill>
                            <a:sysClr val="windowText" lastClr="000000"/>
                          </a:solidFill>
                        </a:rPr>
                        <a:t>SHORT-TERM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pPr algn="ctr"/>
                      <a:r>
                        <a:rPr lang="en-GB" sz="1200" b="0" dirty="0"/>
                        <a:t>SHORT-TERM</a:t>
                      </a:r>
                    </a:p>
                  </a:txBody>
                  <a:tcPr anchor="ctr">
                    <a:lnL w="12700" cap="flat" cmpd="sng" algn="ctr">
                      <a:solidFill>
                        <a:schemeClr val="tx1"/>
                      </a:solidFill>
                      <a:prstDash val="solid"/>
                      <a:round/>
                      <a:headEnd type="none" w="med" len="med"/>
                      <a:tailEnd type="none" w="med" len="med"/>
                    </a:lnL>
                  </a:tcPr>
                </a:tc>
                <a:tc>
                  <a:txBody>
                    <a:bodyPr/>
                    <a:lstStyle/>
                    <a:p>
                      <a:pPr algn="ctr"/>
                      <a:r>
                        <a:rPr lang="en-GB" sz="1100" b="0" dirty="0">
                          <a:solidFill>
                            <a:sysClr val="windowText" lastClr="000000"/>
                          </a:solidFill>
                        </a:rPr>
                        <a:t>Who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GB" sz="1100" b="0" dirty="0">
                          <a:solidFill>
                            <a:sysClr val="windowText" lastClr="000000"/>
                          </a:solidFill>
                        </a:rPr>
                        <a:t>When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GB" sz="1100" b="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gridSpan="2">
                  <a:txBody>
                    <a:bodyPr/>
                    <a:lstStyle/>
                    <a:p>
                      <a:pPr algn="ctr"/>
                      <a:r>
                        <a:rPr lang="en-GB" sz="1100" b="0" dirty="0">
                          <a:solidFill>
                            <a:sysClr val="windowText" lastClr="000000"/>
                          </a:solidFill>
                        </a:rPr>
                        <a:t>SHORT-TERM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pPr algn="ctr"/>
                      <a:r>
                        <a:rPr lang="en-GB" sz="1200" b="0" dirty="0"/>
                        <a:t>SHORT-TERM</a:t>
                      </a:r>
                    </a:p>
                  </a:txBody>
                  <a:tcPr anchor="ctr">
                    <a:lnL w="12700" cap="flat" cmpd="sng" algn="ctr">
                      <a:solidFill>
                        <a:schemeClr val="tx1"/>
                      </a:solidFill>
                      <a:prstDash val="solid"/>
                      <a:round/>
                      <a:headEnd type="none" w="med" len="med"/>
                      <a:tailEnd type="none" w="med" len="med"/>
                    </a:lnL>
                  </a:tcPr>
                </a:tc>
                <a:tc>
                  <a:txBody>
                    <a:bodyPr/>
                    <a:lstStyle/>
                    <a:p>
                      <a:pPr algn="ctr"/>
                      <a:r>
                        <a:rPr lang="en-GB" sz="1100" b="0" dirty="0">
                          <a:solidFill>
                            <a:sysClr val="windowText" lastClr="000000"/>
                          </a:solidFill>
                        </a:rPr>
                        <a:t>Who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GB" sz="1100" b="0" dirty="0">
                          <a:solidFill>
                            <a:sysClr val="windowText" lastClr="000000"/>
                          </a:solidFill>
                        </a:rPr>
                        <a:t>When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GB" sz="1100" b="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gridSpan="2">
                  <a:txBody>
                    <a:bodyPr/>
                    <a:lstStyle/>
                    <a:p>
                      <a:pPr algn="ctr"/>
                      <a:r>
                        <a:rPr lang="en-GB" sz="1100" b="0" dirty="0">
                          <a:solidFill>
                            <a:sysClr val="windowText" lastClr="000000"/>
                          </a:solidFill>
                        </a:rPr>
                        <a:t>LONG-TERM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r>
                        <a:rPr lang="en-GB" sz="1200" b="0" dirty="0"/>
                        <a:t>LONG-TERM</a:t>
                      </a:r>
                    </a:p>
                  </a:txBody>
                  <a:tcPr anchor="ctr">
                    <a:lnR w="12700" cap="flat" cmpd="sng" algn="ctr">
                      <a:solidFill>
                        <a:schemeClr val="tx1"/>
                      </a:solidFill>
                      <a:prstDash val="solid"/>
                      <a:round/>
                      <a:headEnd type="none" w="med" len="med"/>
                      <a:tailEnd type="none" w="med" len="med"/>
                    </a:lnR>
                  </a:tcPr>
                </a:tc>
                <a:tc>
                  <a:txBody>
                    <a:bodyPr/>
                    <a:lstStyle/>
                    <a:p>
                      <a:pPr algn="ctr"/>
                      <a:r>
                        <a:rPr lang="en-GB" sz="1100" b="0" dirty="0">
                          <a:solidFill>
                            <a:sysClr val="windowText" lastClr="000000"/>
                          </a:solidFill>
                        </a:rPr>
                        <a:t>When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097201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solidFill>
                            <a:sysClr val="windowText" lastClr="000000"/>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solidFill>
                            <a:sysClr val="windowText" lastClr="000000"/>
                          </a:solidFill>
                        </a:rPr>
                        <a:t>Obtain Highways survey results for bridge – structural damage? Damage found and to be repaired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GB" sz="1050" dirty="0">
                          <a:solidFill>
                            <a:sysClr val="windowText" lastClr="000000"/>
                          </a:solidFill>
                        </a:rPr>
                        <a:t>BPC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GB" sz="1050" dirty="0">
                          <a:solidFill>
                            <a:sysClr val="windowText" lastClr="000000"/>
                          </a:solidFill>
                        </a:rPr>
                        <a:t>June 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GB" sz="105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GB" sz="1050" dirty="0">
                          <a:solidFill>
                            <a:sysClr val="windowText" lastClr="000000"/>
                          </a:solidFill>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solidFill>
                            <a:sysClr val="windowText" lastClr="000000"/>
                          </a:solidFill>
                        </a:rPr>
                        <a:t>Signage - Review Weight Limit and Prohibition / Parking Signage (improve to Trout Farm carparks – some implemented)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solidFill>
                            <a:sysClr val="windowText" lastClr="000000"/>
                          </a:solidFill>
                        </a:rPr>
                        <a:t>BPC / BPWG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1050" dirty="0">
                          <a:solidFill>
                            <a:sysClr val="windowText" lastClr="000000"/>
                          </a:solidFill>
                        </a:rPr>
                        <a:t>June 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GB" sz="105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GB" sz="1050" dirty="0">
                          <a:solidFill>
                            <a:sysClr val="windowText" lastClr="000000"/>
                          </a:solidFill>
                        </a:rPr>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solidFill>
                            <a:sysClr val="windowText" lastClr="000000"/>
                          </a:solidFill>
                        </a:rPr>
                        <a:t>Discuss MTE with GCC and Highways – meeting being arranged with GCC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solidFill>
                            <a:sysClr val="windowText" lastClr="000000"/>
                          </a:solidFill>
                        </a:rPr>
                        <a:t>Jun / Jul 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479254732"/>
                  </a:ext>
                </a:extLst>
              </a:tr>
              <a:tr h="1738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a:solidFill>
                            <a:sysClr val="windowText" lastClr="000000"/>
                          </a:solidFill>
                        </a:rPr>
                        <a:t>2</a:t>
                      </a:r>
                      <a:endParaRPr lang="en-GB" sz="105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solidFill>
                            <a:sysClr val="windowText" lastClr="000000"/>
                          </a:solidFill>
                        </a:rPr>
                        <a:t>Implementation of Phase 1 TRO– confirmed for w/c 24 June (weather permitting)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GB" sz="1050" dirty="0">
                          <a:solidFill>
                            <a:sysClr val="windowText" lastClr="000000"/>
                          </a:solidFill>
                        </a:rPr>
                        <a:t>BPC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GB" sz="1050" dirty="0">
                          <a:solidFill>
                            <a:sysClr val="windowText" lastClr="000000"/>
                          </a:solidFill>
                        </a:rPr>
                        <a:t>w/c 24 June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GB" sz="105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solidFill>
                            <a:sysClr val="windowText" lastClr="000000"/>
                          </a:solidFill>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solidFill>
                            <a:sysClr val="windowText" lastClr="000000"/>
                          </a:solidFill>
                        </a:rPr>
                        <a:t>Work with Trout Farm to ensure safe use of existing parking (establish pathway)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1050" dirty="0">
                          <a:solidFill>
                            <a:sysClr val="windowText" lastClr="000000"/>
                          </a:solidFill>
                        </a:rPr>
                        <a:t>BPC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1050" dirty="0">
                          <a:solidFill>
                            <a:sysClr val="windowText" lastClr="000000"/>
                          </a:solidFill>
                        </a:rPr>
                        <a:t>June 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GB" sz="105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GB" sz="1050" dirty="0">
                          <a:solidFill>
                            <a:sysClr val="windowText" lastClr="000000"/>
                          </a:solidFill>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solidFill>
                            <a:sysClr val="windowText" lastClr="000000"/>
                          </a:solidFill>
                        </a:rPr>
                        <a:t>Dedicated Tourism / Visitor car park </a:t>
                      </a:r>
                      <a:r>
                        <a:rPr lang="en-GB" sz="1050" dirty="0">
                          <a:solidFill>
                            <a:schemeClr val="tx1"/>
                          </a:solidFill>
                        </a:rPr>
                        <a:t>for cars if viable and required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solidFill>
                            <a:sysClr val="windowText" lastClr="000000"/>
                          </a:solidFill>
                        </a:rPr>
                        <a:t>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3312272703"/>
                  </a:ext>
                </a:extLst>
              </a:tr>
              <a:tr h="442624">
                <a:tc>
                  <a:txBody>
                    <a:bodyPr/>
                    <a:lstStyle/>
                    <a:p>
                      <a:r>
                        <a:rPr lang="en-GB" sz="1050" dirty="0">
                          <a:solidFill>
                            <a:sysClr val="windowText" lastClr="000000"/>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solidFill>
                            <a:sysClr val="windowText" lastClr="000000"/>
                          </a:solidFill>
                        </a:rPr>
                        <a:t>Agree level of officer enforcement  of TRO / parking restrictions – implement post TRO evaluation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1050" dirty="0">
                          <a:solidFill>
                            <a:sysClr val="windowText" lastClr="000000"/>
                          </a:solidFill>
                        </a:rPr>
                        <a:t>BPC / BPWG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1050" dirty="0">
                          <a:solidFill>
                            <a:sysClr val="windowText" lastClr="000000"/>
                          </a:solidFill>
                        </a:rPr>
                        <a:t>Q3 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GB" sz="105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solidFill>
                            <a:sysClr val="windowText" lastClr="000000"/>
                          </a:solidFill>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solidFill>
                            <a:sysClr val="windowText" lastClr="000000"/>
                          </a:solidFill>
                        </a:rPr>
                        <a:t>Agree use of additional land for car-parking Tout Farm and obtain progress from Swan Hotel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1050" dirty="0">
                          <a:solidFill>
                            <a:sysClr val="windowText" lastClr="000000"/>
                          </a:solidFill>
                        </a:rPr>
                        <a:t>BPC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1050" dirty="0">
                          <a:solidFill>
                            <a:sysClr val="windowText" lastClr="000000"/>
                          </a:solidFill>
                        </a:rPr>
                        <a:t>June/ Jul 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GB" sz="105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solidFill>
                            <a:sysClr val="windowText" lastClr="000000"/>
                          </a:solidFill>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solidFill>
                            <a:sysClr val="windowText" lastClr="000000"/>
                          </a:solidFill>
                        </a:rPr>
                        <a:t>Amenities at car park (refreshments, toilets, shuttle for disabled and elderly)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solidFill>
                            <a:sysClr val="windowText" lastClr="000000"/>
                          </a:solidFill>
                        </a:rPr>
                        <a:t>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218798812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solidFill>
                            <a:sysClr val="windowText" lastClr="000000"/>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solidFill>
                            <a:sysClr val="windowText" lastClr="000000"/>
                          </a:solidFill>
                        </a:rPr>
                        <a:t>Progress Phase 2 TRO for ANPR at Swan </a:t>
                      </a:r>
                      <a:r>
                        <a:rPr lang="en-GB" sz="1050" dirty="0">
                          <a:solidFill>
                            <a:schemeClr val="tx1"/>
                          </a:solidFill>
                        </a:rPr>
                        <a:t>Bridge and for conversation of Carpark opposite Trout Farm to cars only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1050" dirty="0">
                          <a:solidFill>
                            <a:sysClr val="windowText" lastClr="000000"/>
                          </a:solidFill>
                        </a:rPr>
                        <a:t>BPC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1050" dirty="0">
                          <a:solidFill>
                            <a:sysClr val="windowText" lastClr="000000"/>
                          </a:solidFill>
                        </a:rPr>
                        <a:t>Q2 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GB" sz="105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solidFill>
                            <a:sysClr val="windowText" lastClr="000000"/>
                          </a:solidFill>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solidFill>
                            <a:sysClr val="windowText" lastClr="000000"/>
                          </a:solidFill>
                        </a:rPr>
                        <a:t>Identify land suitable for parking</a:t>
                      </a:r>
                      <a:r>
                        <a:rPr lang="en-GB" sz="1050" dirty="0">
                          <a:solidFill>
                            <a:schemeClr val="bg1"/>
                          </a:solidFill>
                        </a:rPr>
                        <a:t> </a:t>
                      </a:r>
                      <a:r>
                        <a:rPr lang="en-GB" sz="1050" dirty="0">
                          <a:solidFill>
                            <a:schemeClr val="tx1"/>
                          </a:solidFill>
                        </a:rPr>
                        <a:t>cars on periphery of Bibury if required. </a:t>
                      </a:r>
                      <a:r>
                        <a:rPr lang="en-GB" sz="1050">
                          <a:solidFill>
                            <a:schemeClr val="tx1"/>
                          </a:solidFill>
                        </a:rPr>
                        <a:t>Coaches </a:t>
                      </a:r>
                      <a:r>
                        <a:rPr lang="en-GB" sz="1050" dirty="0">
                          <a:solidFill>
                            <a:schemeClr val="tx1"/>
                          </a:solidFill>
                        </a:rPr>
                        <a:t>not identified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GB" sz="1050" dirty="0">
                          <a:solidFill>
                            <a:sysClr val="windowText" lastClr="000000"/>
                          </a:solidFill>
                        </a:rPr>
                        <a:t>BPC / BPWG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GB" sz="1050" dirty="0">
                          <a:solidFill>
                            <a:sysClr val="windowText" lastClr="000000"/>
                          </a:solidFill>
                        </a:rPr>
                        <a:t>From Jun ‘24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GB" sz="105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solidFill>
                            <a:sysClr val="windowText" lastClr="000000"/>
                          </a:solidFill>
                        </a:rPr>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solidFill>
                            <a:sysClr val="windowText" lastClr="000000"/>
                          </a:solidFill>
                        </a:rPr>
                        <a:t>Residents only parking / access to village by vehicle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solidFill>
                            <a:sysClr val="windowText" lastClr="000000"/>
                          </a:solidFill>
                        </a:rPr>
                        <a:t>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4280896071"/>
                  </a:ext>
                </a:extLst>
              </a:tr>
              <a:tr h="3384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a:solidFill>
                            <a:sysClr val="windowText" lastClr="000000"/>
                          </a:solidFill>
                        </a:rPr>
                        <a:t>5</a:t>
                      </a:r>
                      <a:endParaRPr lang="en-GB" sz="105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solidFill>
                            <a:sysClr val="windowText" lastClr="000000"/>
                          </a:solidFill>
                        </a:rPr>
                        <a:t>Agree TRO / Start enforcement of Overweight traffic using bridge by ANPR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1050" dirty="0">
                          <a:solidFill>
                            <a:sysClr val="windowText" lastClr="000000"/>
                          </a:solidFill>
                        </a:rPr>
                        <a:t>BPC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1050" dirty="0">
                          <a:solidFill>
                            <a:sysClr val="windowText" lastClr="000000"/>
                          </a:solidFill>
                        </a:rPr>
                        <a:t>Q3 / 4 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GB" sz="105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gridSpan="2">
                  <a:txBody>
                    <a:bodyPr/>
                    <a:lstStyle/>
                    <a:p>
                      <a:pPr algn="ctr"/>
                      <a:r>
                        <a:rPr lang="en-GB" sz="1100" b="0" dirty="0">
                          <a:solidFill>
                            <a:sysClr val="windowText" lastClr="000000"/>
                          </a:solidFill>
                        </a:rPr>
                        <a:t>MID-TERM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r>
                        <a:rPr lang="en-GB" sz="1200" b="0" dirty="0"/>
                        <a:t>MID-TERM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GB" sz="1100" b="0" dirty="0">
                          <a:solidFill>
                            <a:sysClr val="windowText" lastClr="000000"/>
                          </a:solidFill>
                        </a:rPr>
                        <a:t>Who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100" b="0" dirty="0">
                          <a:solidFill>
                            <a:sysClr val="windowText" lastClr="000000"/>
                          </a:solidFill>
                        </a:rPr>
                        <a:t>When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05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GB" sz="105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GB" sz="105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GB" sz="105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62200533"/>
                  </a:ext>
                </a:extLst>
              </a:tr>
              <a:tr h="521897">
                <a:tc>
                  <a:txBody>
                    <a:bodyPr/>
                    <a:lstStyle/>
                    <a:p>
                      <a:r>
                        <a:rPr lang="en-GB" sz="1050">
                          <a:solidFill>
                            <a:sysClr val="windowText" lastClr="000000"/>
                          </a:solidFill>
                        </a:rPr>
                        <a:t>6</a:t>
                      </a:r>
                      <a:endParaRPr lang="en-GB" sz="105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GB" sz="1050" dirty="0">
                          <a:solidFill>
                            <a:sysClr val="windowText" lastClr="000000"/>
                          </a:solidFill>
                        </a:rPr>
                        <a:t>Establish list of coaches / companies and their laden weights – list of 53 established and all weights identified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GB" sz="1050">
                          <a:solidFill>
                            <a:sysClr val="windowText" lastClr="000000"/>
                          </a:solidFill>
                        </a:rPr>
                        <a:t>BPC / BPWG</a:t>
                      </a:r>
                      <a:endParaRPr lang="en-GB" sz="105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GB" sz="1050" dirty="0">
                          <a:solidFill>
                            <a:sysClr val="windowText" lastClr="000000"/>
                          </a:solidFill>
                        </a:rPr>
                        <a:t>June 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GB" sz="105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solidFill>
                            <a:sysClr val="windowText" lastClr="000000"/>
                          </a:solidFill>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solidFill>
                            <a:sysClr val="windowText" lastClr="000000"/>
                          </a:solidFill>
                        </a:rPr>
                        <a:t>Engagement with Coach Operators to agree code of conduct and agree solutions. Letters going to all 53 w/c 17</a:t>
                      </a:r>
                      <a:r>
                        <a:rPr lang="en-GB" sz="1050" baseline="30000" dirty="0">
                          <a:solidFill>
                            <a:sysClr val="windowText" lastClr="000000"/>
                          </a:solidFill>
                        </a:rPr>
                        <a:t>th</a:t>
                      </a:r>
                      <a:r>
                        <a:rPr lang="en-GB" sz="1050" dirty="0">
                          <a:solidFill>
                            <a:sysClr val="windowText" lastClr="000000"/>
                          </a:solidFill>
                        </a:rPr>
                        <a:t> June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GB" sz="1050" dirty="0">
                          <a:solidFill>
                            <a:sysClr val="windowText" lastClr="000000"/>
                          </a:solidFill>
                        </a:rPr>
                        <a:t>BPWG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GB" sz="1050" dirty="0">
                          <a:solidFill>
                            <a:sysClr val="windowText" lastClr="000000"/>
                          </a:solidFill>
                        </a:rPr>
                        <a:t>Q3 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GB" sz="105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GB" sz="105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GB" sz="105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GB" sz="105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26268778"/>
                  </a:ext>
                </a:extLst>
              </a:tr>
              <a:tr h="491559">
                <a:tc>
                  <a:txBody>
                    <a:bodyPr/>
                    <a:lstStyle/>
                    <a:p>
                      <a:r>
                        <a:rPr lang="en-GB" sz="1050">
                          <a:solidFill>
                            <a:sysClr val="windowText" lastClr="000000"/>
                          </a:solidFill>
                        </a:rPr>
                        <a:t>7</a:t>
                      </a:r>
                      <a:endParaRPr lang="en-GB" sz="105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GB" sz="1050" dirty="0">
                          <a:solidFill>
                            <a:sysClr val="windowText" lastClr="000000"/>
                          </a:solidFill>
                        </a:rPr>
                        <a:t>Build on engagement to date with </a:t>
                      </a:r>
                      <a:r>
                        <a:rPr lang="en-GB" sz="1050" dirty="0" err="1">
                          <a:solidFill>
                            <a:sysClr val="windowText" lastClr="000000"/>
                          </a:solidFill>
                        </a:rPr>
                        <a:t>Glous</a:t>
                      </a:r>
                      <a:r>
                        <a:rPr lang="en-GB" sz="1050" dirty="0">
                          <a:solidFill>
                            <a:sysClr val="windowText" lastClr="000000"/>
                          </a:solidFill>
                        </a:rPr>
                        <a:t>. County &amp; District Council / Highways / Parking / Councillors / Police / MP / Media / Journalists &amp; Social Media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GB" sz="1050">
                          <a:solidFill>
                            <a:sysClr val="windowText" lastClr="000000"/>
                          </a:solidFill>
                        </a:rPr>
                        <a:t>BPC / BPWG</a:t>
                      </a:r>
                      <a:endParaRPr lang="en-GB" sz="105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GB" sz="1050" dirty="0">
                          <a:solidFill>
                            <a:sysClr val="windowText" lastClr="000000"/>
                          </a:solidFill>
                        </a:rPr>
                        <a:t>Started- ongoing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GB" sz="105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solidFill>
                            <a:sysClr val="windowText" lastClr="000000"/>
                          </a:solidFill>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solidFill>
                            <a:sysClr val="windowText" lastClr="000000"/>
                          </a:solidFill>
                        </a:rPr>
                        <a:t>Engage Private Contractors to enforce parking – evaluate post TRO implementation and further talks with GCC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1050" dirty="0">
                          <a:solidFill>
                            <a:sysClr val="windowText" lastClr="000000"/>
                          </a:solidFill>
                        </a:rPr>
                        <a:t>BPC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1050" dirty="0">
                          <a:solidFill>
                            <a:sysClr val="windowText" lastClr="000000"/>
                          </a:solidFill>
                        </a:rPr>
                        <a:t>From Q4 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GB" sz="105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GB" sz="105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GB" sz="105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GB" sz="105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03969663"/>
                  </a:ext>
                </a:extLst>
              </a:tr>
              <a:tr h="267354">
                <a:tc>
                  <a:txBody>
                    <a:bodyPr/>
                    <a:lstStyle/>
                    <a:p>
                      <a:r>
                        <a:rPr lang="en-GB" sz="1050">
                          <a:solidFill>
                            <a:sysClr val="windowText" lastClr="000000"/>
                          </a:solidFill>
                        </a:rPr>
                        <a:t>8</a:t>
                      </a:r>
                      <a:endParaRPr lang="en-GB" sz="105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1050" dirty="0">
                          <a:solidFill>
                            <a:sysClr val="windowText" lastClr="000000"/>
                          </a:solidFill>
                        </a:rPr>
                        <a:t>Engagement with residents / businesses / PCC / National Trust / Coach Companies and drivers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1050" dirty="0">
                          <a:solidFill>
                            <a:sysClr val="windowText" lastClr="000000"/>
                          </a:solidFill>
                        </a:rPr>
                        <a:t>BPC / BPWG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1050" dirty="0">
                          <a:solidFill>
                            <a:sysClr val="windowText" lastClr="000000"/>
                          </a:solidFill>
                        </a:rPr>
                        <a:t>June / July / 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GB" sz="105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solidFill>
                            <a:sysClr val="windowText" lastClr="000000"/>
                          </a:solidFill>
                        </a:rPr>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solidFill>
                            <a:sysClr val="windowText" lastClr="000000"/>
                          </a:solidFill>
                        </a:rPr>
                        <a:t>Restrict all overweight vehicles over bridge through village (lower bridge weight limit?) incl. coaches (currently exempt) – progressing with GCC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1050" dirty="0">
                          <a:solidFill>
                            <a:sysClr val="windowText" lastClr="000000"/>
                          </a:solidFill>
                        </a:rPr>
                        <a:t>BPC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1050" dirty="0">
                          <a:solidFill>
                            <a:sysClr val="windowText" lastClr="000000"/>
                          </a:solidFill>
                        </a:rPr>
                        <a:t>Q3 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GB" sz="105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GB" sz="105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GB" sz="105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GB" sz="105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293741610"/>
                  </a:ext>
                </a:extLst>
              </a:tr>
              <a:tr h="475923">
                <a:tc>
                  <a:txBody>
                    <a:bodyPr/>
                    <a:lstStyle/>
                    <a:p>
                      <a:r>
                        <a:rPr lang="en-GB" sz="1050">
                          <a:solidFill>
                            <a:sysClr val="windowText" lastClr="000000"/>
                          </a:solidFill>
                        </a:rPr>
                        <a:t>10</a:t>
                      </a:r>
                      <a:endParaRPr lang="en-GB" sz="105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solidFill>
                            <a:sysClr val="windowText" lastClr="000000"/>
                          </a:solidFill>
                        </a:rPr>
                        <a:t>Proposal to substantially reduce weight limit and enforce being discussed with GCC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1050" dirty="0">
                          <a:solidFill>
                            <a:sysClr val="windowText" lastClr="000000"/>
                          </a:solidFill>
                        </a:rPr>
                        <a:t>BPC / BPWG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1050" dirty="0">
                          <a:solidFill>
                            <a:sysClr val="windowText" lastClr="000000"/>
                          </a:solidFill>
                        </a:rPr>
                        <a:t>June 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GB" sz="105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GB" sz="1050" dirty="0">
                          <a:solidFill>
                            <a:sysClr val="windowText" lastClr="000000"/>
                          </a:solidFill>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solidFill>
                            <a:sysClr val="windowText" lastClr="000000"/>
                          </a:solidFill>
                        </a:rPr>
                        <a:t>Liaise with other similar villages to understand solutions – initiated with Bourton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1050" dirty="0">
                          <a:solidFill>
                            <a:sysClr val="windowText" lastClr="000000"/>
                          </a:solidFill>
                        </a:rPr>
                        <a:t>BPC / BPWG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1050" dirty="0">
                          <a:solidFill>
                            <a:sysClr val="windowText" lastClr="000000"/>
                          </a:solidFill>
                        </a:rPr>
                        <a:t>From Q3 ‘24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GB" sz="105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GB" sz="105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GB" sz="105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GB" sz="105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881220116"/>
                  </a:ext>
                </a:extLst>
              </a:tr>
            </a:tbl>
          </a:graphicData>
        </a:graphic>
      </p:graphicFrame>
      <p:graphicFrame>
        <p:nvGraphicFramePr>
          <p:cNvPr id="9" name="Table 8">
            <a:extLst>
              <a:ext uri="{FF2B5EF4-FFF2-40B4-BE49-F238E27FC236}">
                <a16:creationId xmlns:a16="http://schemas.microsoft.com/office/drawing/2014/main" id="{2928CB5E-6633-1D05-704B-AD76658C5517}"/>
              </a:ext>
            </a:extLst>
          </p:cNvPr>
          <p:cNvGraphicFramePr>
            <a:graphicFrameLocks noGrp="1"/>
          </p:cNvGraphicFramePr>
          <p:nvPr>
            <p:extLst>
              <p:ext uri="{D42A27DB-BD31-4B8C-83A1-F6EECF244321}">
                <p14:modId xmlns:p14="http://schemas.microsoft.com/office/powerpoint/2010/main" val="1676348137"/>
              </p:ext>
            </p:extLst>
          </p:nvPr>
        </p:nvGraphicFramePr>
        <p:xfrm>
          <a:off x="5129213" y="547052"/>
          <a:ext cx="6458214" cy="239970"/>
        </p:xfrm>
        <a:graphic>
          <a:graphicData uri="http://schemas.openxmlformats.org/drawingml/2006/table">
            <a:tbl>
              <a:tblPr firstRow="1" bandRow="1">
                <a:tableStyleId>{5C22544A-7EE6-4342-B048-85BDC9FD1C3A}</a:tableStyleId>
              </a:tblPr>
              <a:tblGrid>
                <a:gridCol w="785204">
                  <a:extLst>
                    <a:ext uri="{9D8B030D-6E8A-4147-A177-3AD203B41FA5}">
                      <a16:colId xmlns:a16="http://schemas.microsoft.com/office/drawing/2014/main" val="209240720"/>
                    </a:ext>
                  </a:extLst>
                </a:gridCol>
                <a:gridCol w="1293779">
                  <a:extLst>
                    <a:ext uri="{9D8B030D-6E8A-4147-A177-3AD203B41FA5}">
                      <a16:colId xmlns:a16="http://schemas.microsoft.com/office/drawing/2014/main" val="1864879733"/>
                    </a:ext>
                  </a:extLst>
                </a:gridCol>
                <a:gridCol w="943583">
                  <a:extLst>
                    <a:ext uri="{9D8B030D-6E8A-4147-A177-3AD203B41FA5}">
                      <a16:colId xmlns:a16="http://schemas.microsoft.com/office/drawing/2014/main" val="280056334"/>
                    </a:ext>
                  </a:extLst>
                </a:gridCol>
                <a:gridCol w="1282910">
                  <a:extLst>
                    <a:ext uri="{9D8B030D-6E8A-4147-A177-3AD203B41FA5}">
                      <a16:colId xmlns:a16="http://schemas.microsoft.com/office/drawing/2014/main" val="2994552467"/>
                    </a:ext>
                  </a:extLst>
                </a:gridCol>
                <a:gridCol w="857175">
                  <a:extLst>
                    <a:ext uri="{9D8B030D-6E8A-4147-A177-3AD203B41FA5}">
                      <a16:colId xmlns:a16="http://schemas.microsoft.com/office/drawing/2014/main" val="1064847415"/>
                    </a:ext>
                  </a:extLst>
                </a:gridCol>
                <a:gridCol w="1295563">
                  <a:extLst>
                    <a:ext uri="{9D8B030D-6E8A-4147-A177-3AD203B41FA5}">
                      <a16:colId xmlns:a16="http://schemas.microsoft.com/office/drawing/2014/main" val="3835224263"/>
                    </a:ext>
                  </a:extLst>
                </a:gridCol>
              </a:tblGrid>
              <a:tr h="239970">
                <a:tc>
                  <a:txBody>
                    <a:bodyPr/>
                    <a:lstStyle/>
                    <a:p>
                      <a:r>
                        <a:rPr lang="en-GB" sz="900" dirty="0"/>
                        <a:t>Complete</a:t>
                      </a:r>
                    </a:p>
                  </a:txBody>
                  <a:tcPr>
                    <a:solidFill>
                      <a:schemeClr val="bg1">
                        <a:lumMod val="75000"/>
                      </a:schemeClr>
                    </a:solidFill>
                  </a:tcPr>
                </a:tc>
                <a:tc>
                  <a:txBody>
                    <a:bodyPr/>
                    <a:lstStyle/>
                    <a:p>
                      <a:endParaRPr lang="en-GB" sz="900" dirty="0"/>
                    </a:p>
                  </a:txBody>
                  <a:tcPr>
                    <a:solidFill>
                      <a:srgbClr val="00B050"/>
                    </a:solidFill>
                  </a:tcPr>
                </a:tc>
                <a:tc>
                  <a:txBody>
                    <a:bodyPr/>
                    <a:lstStyle/>
                    <a:p>
                      <a:r>
                        <a:rPr lang="en-GB" sz="900" dirty="0"/>
                        <a:t>In Progress</a:t>
                      </a:r>
                    </a:p>
                  </a:txBody>
                  <a:tcPr>
                    <a:solidFill>
                      <a:schemeClr val="bg1">
                        <a:lumMod val="75000"/>
                      </a:schemeClr>
                    </a:solidFill>
                  </a:tcPr>
                </a:tc>
                <a:tc>
                  <a:txBody>
                    <a:bodyPr/>
                    <a:lstStyle/>
                    <a:p>
                      <a:endParaRPr lang="en-GB" sz="900" dirty="0"/>
                    </a:p>
                  </a:txBody>
                  <a:tcPr/>
                </a:tc>
                <a:tc>
                  <a:txBody>
                    <a:bodyPr/>
                    <a:lstStyle/>
                    <a:p>
                      <a:r>
                        <a:rPr lang="en-GB" sz="900" dirty="0"/>
                        <a:t>Not Started</a:t>
                      </a:r>
                    </a:p>
                  </a:txBody>
                  <a:tcPr>
                    <a:solidFill>
                      <a:schemeClr val="bg1">
                        <a:lumMod val="75000"/>
                      </a:schemeClr>
                    </a:solidFill>
                  </a:tcPr>
                </a:tc>
                <a:tc>
                  <a:txBody>
                    <a:bodyPr/>
                    <a:lstStyle/>
                    <a:p>
                      <a:endParaRPr lang="en-GB" sz="900" dirty="0"/>
                    </a:p>
                  </a:txBody>
                  <a:tcPr>
                    <a:solidFill>
                      <a:srgbClr val="FF0000"/>
                    </a:solidFill>
                  </a:tcPr>
                </a:tc>
                <a:extLst>
                  <a:ext uri="{0D108BD9-81ED-4DB2-BD59-A6C34878D82A}">
                    <a16:rowId xmlns:a16="http://schemas.microsoft.com/office/drawing/2014/main" val="2242646342"/>
                  </a:ext>
                </a:extLst>
              </a:tr>
            </a:tbl>
          </a:graphicData>
        </a:graphic>
      </p:graphicFrame>
    </p:spTree>
    <p:extLst>
      <p:ext uri="{BB962C8B-B14F-4D97-AF65-F5344CB8AC3E}">
        <p14:creationId xmlns:p14="http://schemas.microsoft.com/office/powerpoint/2010/main" val="1039063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A349C-626B-B90D-9010-638A3E350534}"/>
              </a:ext>
            </a:extLst>
          </p:cNvPr>
          <p:cNvSpPr>
            <a:spLocks noGrp="1"/>
          </p:cNvSpPr>
          <p:nvPr>
            <p:ph type="ctrTitle"/>
          </p:nvPr>
        </p:nvSpPr>
        <p:spPr/>
        <p:txBody>
          <a:bodyPr/>
          <a:lstStyle/>
          <a:p>
            <a:r>
              <a:rPr lang="en-GB" dirty="0" err="1"/>
              <a:t>TrafFic</a:t>
            </a:r>
            <a:r>
              <a:rPr lang="en-GB" dirty="0"/>
              <a:t> REGULATION ORDER (</a:t>
            </a:r>
            <a:r>
              <a:rPr lang="en-GB" dirty="0" err="1"/>
              <a:t>tro</a:t>
            </a:r>
            <a:r>
              <a:rPr lang="en-GB" dirty="0"/>
              <a:t>)</a:t>
            </a:r>
          </a:p>
        </p:txBody>
      </p:sp>
      <p:sp>
        <p:nvSpPr>
          <p:cNvPr id="4" name="TextBox 3">
            <a:extLst>
              <a:ext uri="{FF2B5EF4-FFF2-40B4-BE49-F238E27FC236}">
                <a16:creationId xmlns:a16="http://schemas.microsoft.com/office/drawing/2014/main" id="{3D2791A9-E07B-72DB-D86F-A376E4470D86}"/>
              </a:ext>
            </a:extLst>
          </p:cNvPr>
          <p:cNvSpPr txBox="1"/>
          <p:nvPr/>
        </p:nvSpPr>
        <p:spPr>
          <a:xfrm>
            <a:off x="3048786" y="4201701"/>
            <a:ext cx="6094428" cy="646331"/>
          </a:xfrm>
          <a:prstGeom prst="rect">
            <a:avLst/>
          </a:prstGeom>
          <a:noFill/>
        </p:spPr>
        <p:txBody>
          <a:bodyPr wrap="square">
            <a:spAutoFit/>
          </a:bodyPr>
          <a:lstStyle/>
          <a:p>
            <a:pPr algn="ctr"/>
            <a:r>
              <a:rPr lang="en-GB" dirty="0"/>
              <a:t>The TRO is </a:t>
            </a:r>
            <a:r>
              <a:rPr lang="en-GB" b="0" i="0" dirty="0">
                <a:effectLst/>
                <a:latin typeface="Google Sans"/>
              </a:rPr>
              <a:t>a legal order, which allows the highway authority to regulate the speed, movement and parking of vehicles</a:t>
            </a:r>
            <a:endParaRPr lang="en-GB" dirty="0"/>
          </a:p>
        </p:txBody>
      </p:sp>
    </p:spTree>
    <p:extLst>
      <p:ext uri="{BB962C8B-B14F-4D97-AF65-F5344CB8AC3E}">
        <p14:creationId xmlns:p14="http://schemas.microsoft.com/office/powerpoint/2010/main" val="772763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888F5B32-3FA7-747D-ADD5-68E561348719}"/>
              </a:ext>
            </a:extLst>
          </p:cNvPr>
          <p:cNvGraphicFramePr/>
          <p:nvPr/>
        </p:nvGraphicFramePr>
        <p:xfrm>
          <a:off x="822960" y="2114490"/>
          <a:ext cx="2560320" cy="3901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a:extLst>
              <a:ext uri="{FF2B5EF4-FFF2-40B4-BE49-F238E27FC236}">
                <a16:creationId xmlns:a16="http://schemas.microsoft.com/office/drawing/2014/main" id="{04975784-B26A-6CE7-250A-8057342D41FA}"/>
              </a:ext>
            </a:extLst>
          </p:cNvPr>
          <p:cNvGraphicFramePr/>
          <p:nvPr>
            <p:extLst>
              <p:ext uri="{D42A27DB-BD31-4B8C-83A1-F6EECF244321}">
                <p14:modId xmlns:p14="http://schemas.microsoft.com/office/powerpoint/2010/main" val="1145300941"/>
              </p:ext>
            </p:extLst>
          </p:nvPr>
        </p:nvGraphicFramePr>
        <p:xfrm>
          <a:off x="2032000" y="842070"/>
          <a:ext cx="8128000"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Display 5">
            <a:extLst>
              <a:ext uri="{FF2B5EF4-FFF2-40B4-BE49-F238E27FC236}">
                <a16:creationId xmlns:a16="http://schemas.microsoft.com/office/drawing/2014/main" id="{A5CBC1BA-DD68-B2E9-1E4C-D7F7CD136CE8}"/>
              </a:ext>
            </a:extLst>
          </p:cNvPr>
          <p:cNvSpPr/>
          <p:nvPr/>
        </p:nvSpPr>
        <p:spPr>
          <a:xfrm>
            <a:off x="10024335" y="3835713"/>
            <a:ext cx="1970442" cy="1829981"/>
          </a:xfrm>
          <a:prstGeom prst="flowChartDispla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Parking permits?</a:t>
            </a:r>
          </a:p>
          <a:p>
            <a:pPr algn="ctr"/>
            <a:endParaRPr lang="en-GB" sz="1400" dirty="0"/>
          </a:p>
          <a:p>
            <a:pPr algn="ctr"/>
            <a:r>
              <a:rPr lang="en-GB" sz="1400" dirty="0"/>
              <a:t>Dedicated parking areas?</a:t>
            </a:r>
          </a:p>
        </p:txBody>
      </p:sp>
      <p:sp>
        <p:nvSpPr>
          <p:cNvPr id="7" name="Display 6">
            <a:extLst>
              <a:ext uri="{FF2B5EF4-FFF2-40B4-BE49-F238E27FC236}">
                <a16:creationId xmlns:a16="http://schemas.microsoft.com/office/drawing/2014/main" id="{0283C324-F2CF-3778-D6E2-D76CE92EA52F}"/>
              </a:ext>
            </a:extLst>
          </p:cNvPr>
          <p:cNvSpPr/>
          <p:nvPr/>
        </p:nvSpPr>
        <p:spPr>
          <a:xfrm rot="10800000" flipV="1">
            <a:off x="197223" y="3835713"/>
            <a:ext cx="1970442" cy="1829981"/>
          </a:xfrm>
          <a:prstGeom prst="flowChartDispla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Funding for dedicated parking areas?</a:t>
            </a:r>
          </a:p>
        </p:txBody>
      </p:sp>
      <p:sp>
        <p:nvSpPr>
          <p:cNvPr id="8" name="Display 7">
            <a:extLst>
              <a:ext uri="{FF2B5EF4-FFF2-40B4-BE49-F238E27FC236}">
                <a16:creationId xmlns:a16="http://schemas.microsoft.com/office/drawing/2014/main" id="{4658A999-95C4-0967-F045-9861076BAA3D}"/>
              </a:ext>
            </a:extLst>
          </p:cNvPr>
          <p:cNvSpPr/>
          <p:nvPr/>
        </p:nvSpPr>
        <p:spPr>
          <a:xfrm>
            <a:off x="10024335" y="1295116"/>
            <a:ext cx="1970442" cy="1829981"/>
          </a:xfrm>
          <a:prstGeom prst="flowChartDispla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Funded by enforcement</a:t>
            </a:r>
          </a:p>
        </p:txBody>
      </p:sp>
      <p:sp>
        <p:nvSpPr>
          <p:cNvPr id="2" name="TextBox 1">
            <a:extLst>
              <a:ext uri="{FF2B5EF4-FFF2-40B4-BE49-F238E27FC236}">
                <a16:creationId xmlns:a16="http://schemas.microsoft.com/office/drawing/2014/main" id="{CC150FCD-0312-B8E0-8FE4-A25DDB16A526}"/>
              </a:ext>
            </a:extLst>
          </p:cNvPr>
          <p:cNvSpPr txBox="1"/>
          <p:nvPr/>
        </p:nvSpPr>
        <p:spPr>
          <a:xfrm>
            <a:off x="487680" y="441960"/>
            <a:ext cx="5608320" cy="400110"/>
          </a:xfrm>
          <a:prstGeom prst="rect">
            <a:avLst/>
          </a:prstGeom>
          <a:noFill/>
        </p:spPr>
        <p:txBody>
          <a:bodyPr wrap="square" rtlCol="0">
            <a:spAutoFit/>
          </a:bodyPr>
          <a:lstStyle/>
          <a:p>
            <a:pPr>
              <a:spcAft>
                <a:spcPts val="600"/>
              </a:spcAft>
            </a:pPr>
            <a:r>
              <a:rPr lang="en-GB" sz="2000" dirty="0"/>
              <a:t>1. TRO</a:t>
            </a:r>
          </a:p>
        </p:txBody>
      </p:sp>
      <p:sp>
        <p:nvSpPr>
          <p:cNvPr id="9" name="Display 8">
            <a:extLst>
              <a:ext uri="{FF2B5EF4-FFF2-40B4-BE49-F238E27FC236}">
                <a16:creationId xmlns:a16="http://schemas.microsoft.com/office/drawing/2014/main" id="{7D2EC59C-B2F3-1E42-51BB-7E8DE05AC50A}"/>
              </a:ext>
            </a:extLst>
          </p:cNvPr>
          <p:cNvSpPr/>
          <p:nvPr/>
        </p:nvSpPr>
        <p:spPr>
          <a:xfrm rot="10800000" flipV="1">
            <a:off x="197223" y="1242180"/>
            <a:ext cx="1970442" cy="1829981"/>
          </a:xfrm>
          <a:prstGeom prst="flowChartDisplay">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w/c 24</a:t>
            </a:r>
            <a:r>
              <a:rPr lang="en-GB" sz="1400" baseline="30000" dirty="0"/>
              <a:t>th</a:t>
            </a:r>
            <a:r>
              <a:rPr lang="en-GB" sz="1400" dirty="0"/>
              <a:t> June Implementation.</a:t>
            </a:r>
          </a:p>
        </p:txBody>
      </p:sp>
    </p:spTree>
    <p:extLst>
      <p:ext uri="{BB962C8B-B14F-4D97-AF65-F5344CB8AC3E}">
        <p14:creationId xmlns:p14="http://schemas.microsoft.com/office/powerpoint/2010/main" val="947293773"/>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0</TotalTime>
  <Words>3901</Words>
  <Application>Microsoft Office PowerPoint</Application>
  <PresentationFormat>Widescreen</PresentationFormat>
  <Paragraphs>560</Paragraphs>
  <Slides>31</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Gill Sans MT</vt:lpstr>
      <vt:lpstr>Google Sans</vt:lpstr>
      <vt:lpstr>opensans</vt:lpstr>
      <vt:lpstr>Parcel</vt:lpstr>
      <vt:lpstr>Bibury parking working group – ACTION PLAN UPDATE</vt:lpstr>
      <vt:lpstr>PowerPoint Presentation</vt:lpstr>
      <vt:lpstr>PowerPoint Presentation</vt:lpstr>
      <vt:lpstr>PowerPoint Presentation</vt:lpstr>
      <vt:lpstr>PowerPoint Presentation</vt:lpstr>
      <vt:lpstr>PowerPoint Presentation</vt:lpstr>
      <vt:lpstr>PowerPoint Presentation</vt:lpstr>
      <vt:lpstr>TrafFic REGULATION ORDER (tro)</vt:lpstr>
      <vt:lpstr>PowerPoint Presentation</vt:lpstr>
      <vt:lpstr>PowerPoint Presentation</vt:lpstr>
      <vt:lpstr>enforcement</vt:lpstr>
      <vt:lpstr>PowerPoint Presentation</vt:lpstr>
      <vt:lpstr>PowerPoint Presentation</vt:lpstr>
      <vt:lpstr>Weight limits</vt:lpstr>
      <vt:lpstr>PowerPoint Presentation</vt:lpstr>
      <vt:lpstr>PowerPoint Presentation</vt:lpstr>
      <vt:lpstr>PowerPoint Presentation</vt:lpstr>
      <vt:lpstr>engagement</vt:lpstr>
      <vt:lpstr>PowerPoint Presentation</vt:lpstr>
      <vt:lpstr>PowerPoint Presentation</vt:lpstr>
      <vt:lpstr>PowerPoint Presentation</vt:lpstr>
      <vt:lpstr>signage</vt:lpstr>
      <vt:lpstr>PowerPoint Presentation</vt:lpstr>
      <vt:lpstr>PowerPoint Presentation</vt:lpstr>
      <vt:lpstr>parking</vt:lpstr>
      <vt:lpstr>PowerPoint Presentation</vt:lpstr>
      <vt:lpstr>PowerPoint Presentation</vt:lpstr>
      <vt:lpstr>PowerPoint Presentation</vt:lpstr>
      <vt:lpstr>PowerPoint Presentation</vt:lpstr>
      <vt:lpstr>Other considerations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Bibury parking working group</dc:title>
  <dc:creator>Mark Honeyball</dc:creator>
  <cp:lastModifiedBy>Mr Soxxy</cp:lastModifiedBy>
  <cp:revision>18</cp:revision>
  <cp:lastPrinted>2024-05-16T15:08:44Z</cp:lastPrinted>
  <dcterms:created xsi:type="dcterms:W3CDTF">2024-05-13T13:50:44Z</dcterms:created>
  <dcterms:modified xsi:type="dcterms:W3CDTF">2024-06-24T07:21:00Z</dcterms:modified>
</cp:coreProperties>
</file>